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fif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3"/>
    <p:sldMasterId id="2147483662" r:id="rId4"/>
    <p:sldMasterId id="2147483675" r:id="rId5"/>
    <p:sldMasterId id="2147483679" r:id="rId6"/>
    <p:sldMasterId id="2147483683" r:id="rId7"/>
    <p:sldMasterId id="2147483650" r:id="rId8"/>
  </p:sldMasterIdLst>
  <p:notesMasterIdLst>
    <p:notesMasterId r:id="rId25"/>
  </p:notesMasterIdLst>
  <p:sldIdLst>
    <p:sldId id="291" r:id="rId9"/>
    <p:sldId id="307" r:id="rId10"/>
    <p:sldId id="282" r:id="rId11"/>
    <p:sldId id="308" r:id="rId12"/>
    <p:sldId id="316" r:id="rId13"/>
    <p:sldId id="312" r:id="rId14"/>
    <p:sldId id="310" r:id="rId15"/>
    <p:sldId id="311" r:id="rId16"/>
    <p:sldId id="302" r:id="rId17"/>
    <p:sldId id="304" r:id="rId18"/>
    <p:sldId id="294" r:id="rId19"/>
    <p:sldId id="313" r:id="rId20"/>
    <p:sldId id="314" r:id="rId21"/>
    <p:sldId id="315" r:id="rId22"/>
    <p:sldId id="290" r:id="rId23"/>
    <p:sldId id="292" r:id="rId24"/>
  </p:sldIdLst>
  <p:sldSz cx="12192000" cy="6858000"/>
  <p:notesSz cx="6858000" cy="9144000"/>
  <p:embeddedFontLst>
    <p:embeddedFont>
      <p:font typeface="Montserrat" panose="00000500000000000000" pitchFamily="2" charset="0"/>
      <p:regular r:id="rId26"/>
      <p:bold r:id="rId27"/>
      <p:italic r:id="rId28"/>
      <p:boldItalic r:id="rId29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D7DD0501-5817-4EE1-A223-C1D03BCF612D}">
          <p14:sldIdLst>
            <p14:sldId id="291"/>
            <p14:sldId id="307"/>
            <p14:sldId id="282"/>
            <p14:sldId id="308"/>
            <p14:sldId id="316"/>
            <p14:sldId id="312"/>
            <p14:sldId id="310"/>
            <p14:sldId id="311"/>
            <p14:sldId id="302"/>
            <p14:sldId id="304"/>
            <p14:sldId id="294"/>
            <p14:sldId id="313"/>
            <p14:sldId id="314"/>
            <p14:sldId id="315"/>
            <p14:sldId id="290"/>
            <p14:sldId id="29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5E777A"/>
    <a:srgbClr val="94B9DB"/>
    <a:srgbClr val="D69090"/>
    <a:srgbClr val="FF6666"/>
    <a:srgbClr val="7BA7AD"/>
    <a:srgbClr val="B5DAD1"/>
    <a:srgbClr val="2C74B8"/>
    <a:srgbClr val="8FAADC"/>
    <a:srgbClr val="8497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BA9B4B-BF48-44E0-B7FD-3A400B139F68}" v="84" dt="2024-09-09T08:03:03.8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94"/>
  </p:normalViewPr>
  <p:slideViewPr>
    <p:cSldViewPr snapToGrid="0">
      <p:cViewPr varScale="1">
        <p:scale>
          <a:sx n="64" d="100"/>
          <a:sy n="64" d="100"/>
        </p:scale>
        <p:origin x="748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font" Target="fonts/font1.fntdata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3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5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4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font" Target="fonts/font3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8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B61BF-5BB7-0E41-A55D-F0B67D33E634}" type="datetimeFigureOut">
              <a:rPr lang="it-IT" smtClean="0"/>
              <a:t>16/09/2024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EC1757-F069-1543-A1B4-4E009AD014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8998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3557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0809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3305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2845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BFFB9E-FD4D-B997-8538-75A2070A2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6890984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9FB03D-1931-1F7F-738C-6E5C5568B7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792" y="2113515"/>
            <a:ext cx="4522580" cy="1315485"/>
          </a:xfrm>
          <a:prstGeom prst="rect">
            <a:avLst/>
          </a:prstGeom>
        </p:spPr>
        <p:txBody>
          <a:bodyPr anchor="t" anchorCtr="0"/>
          <a:lstStyle>
            <a:lvl1pPr algn="l"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03</a:t>
            </a:r>
            <a:br>
              <a:rPr lang="it-IT" dirty="0"/>
            </a:br>
            <a:r>
              <a:rPr lang="it-IT" dirty="0"/>
              <a:t>Inserire il 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1188967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712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8F5D774-1198-94CC-3F8E-F14CAE77FD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792" y="2113515"/>
            <a:ext cx="4522580" cy="1315485"/>
          </a:xfrm>
          <a:prstGeom prst="rect">
            <a:avLst/>
          </a:prstGeom>
        </p:spPr>
        <p:txBody>
          <a:bodyPr anchor="t" anchorCtr="0"/>
          <a:lstStyle>
            <a:lvl1pPr algn="l"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04</a:t>
            </a:r>
            <a:br>
              <a:rPr lang="it-IT" dirty="0"/>
            </a:br>
            <a:r>
              <a:rPr lang="it-IT" dirty="0"/>
              <a:t>Inserire il 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3826487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45849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2121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1802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0177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BFFB9E-FD4D-B997-8538-75A2070A2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23BD1C8-D0AC-8440-7473-5C1ADBB48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338" y="1690688"/>
            <a:ext cx="9210262" cy="4351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4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0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60028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ACEB2F-3A73-D17B-17C5-94BDEEEFC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38" y="417581"/>
            <a:ext cx="3625953" cy="1600200"/>
          </a:xfrm>
          <a:prstGeom prst="rect">
            <a:avLst/>
          </a:prstGeom>
        </p:spPr>
        <p:txBody>
          <a:bodyPr anchor="t" anchorCtr="0"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A197F03-675F-071B-B9CF-A5ECD3715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8238" y="2581550"/>
            <a:ext cx="3625954" cy="298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DED2DBD1-FD3A-2ABE-DEB9-78C137BAE33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43334" y="427105"/>
            <a:ext cx="6172200" cy="5138807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088292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immagine 2">
            <a:extLst>
              <a:ext uri="{FF2B5EF4-FFF2-40B4-BE49-F238E27FC236}">
                <a16:creationId xmlns:a16="http://schemas.microsoft.com/office/drawing/2014/main" id="{3F516F64-75E9-8FC3-1A47-F97C5DA974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613345" y="417581"/>
            <a:ext cx="6172200" cy="51483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 dirty="0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54DEA5AB-1B05-7D51-321F-4BEE1A7C4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38" y="417581"/>
            <a:ext cx="3625953" cy="1600200"/>
          </a:xfrm>
          <a:prstGeom prst="rect">
            <a:avLst/>
          </a:prstGeom>
        </p:spPr>
        <p:txBody>
          <a:bodyPr anchor="t" anchorCtr="0"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8A6D20C1-2874-A304-6BA7-2772232457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8238" y="2581550"/>
            <a:ext cx="3625954" cy="298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6DAFF4A-A984-118B-79FF-EB10D6939F3A}"/>
              </a:ext>
            </a:extLst>
          </p:cNvPr>
          <p:cNvSpPr txBox="1"/>
          <p:nvPr userDrawn="1"/>
        </p:nvSpPr>
        <p:spPr>
          <a:xfrm>
            <a:off x="1448790" y="6531429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endParaRPr lang="it-IT" sz="12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74461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a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id="{EBB907DC-7EE3-DCA5-85D7-018EB6B9AC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792" y="2113515"/>
            <a:ext cx="4522580" cy="1315485"/>
          </a:xfrm>
          <a:prstGeom prst="rect">
            <a:avLst/>
          </a:prstGeom>
        </p:spPr>
        <p:txBody>
          <a:bodyPr anchor="t" anchorCtr="0"/>
          <a:lstStyle>
            <a:lvl1pPr algn="l"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01</a:t>
            </a:r>
            <a:br>
              <a:rPr lang="it-IT" dirty="0"/>
            </a:br>
            <a:r>
              <a:rPr lang="it-IT" dirty="0"/>
              <a:t>Inserire il 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1783142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4388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1154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F7FCB1-E317-D479-42DD-97AAD8C86E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792" y="2113515"/>
            <a:ext cx="4522580" cy="1315485"/>
          </a:xfrm>
          <a:prstGeom prst="rect">
            <a:avLst/>
          </a:prstGeom>
        </p:spPr>
        <p:txBody>
          <a:bodyPr anchor="t" anchorCtr="0"/>
          <a:lstStyle>
            <a:lvl1pPr algn="l"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02</a:t>
            </a:r>
            <a:br>
              <a:rPr lang="it-IT" dirty="0"/>
            </a:br>
            <a:r>
              <a:rPr lang="it-IT" dirty="0"/>
              <a:t>Inserire il 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3227298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706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sv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9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6.sv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10.jpe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7B7A7A24-BACF-7779-3310-8384FAE1E620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‹N›</a:t>
            </a:fld>
            <a:endParaRPr lang="it-IT" sz="1400" b="0" i="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B6E6CF0-7475-453C-64DE-5869A7D60BE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0967829" y="316611"/>
            <a:ext cx="945747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46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3" r:id="rId2"/>
    <p:sldLayoutId id="2147483670" r:id="rId3"/>
    <p:sldLayoutId id="2147483672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0653EF-A7D8-8158-29C0-E53ED5B2D9EE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chemeClr val="bg1"/>
                </a:solidFill>
                <a:latin typeface="Arial" panose="020B0604020202020204" pitchFamily="34" charset="0"/>
              </a:rPr>
              <a:pPr algn="ctr"/>
              <a:t>‹N›</a:t>
            </a:fld>
            <a:endParaRPr lang="it-IT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D5DFF71B-3F95-33B7-A436-A88F0BBA393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967829" y="316611"/>
            <a:ext cx="945746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35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4" r:id="rId2"/>
    <p:sldLayoutId id="2147483688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0653EF-A7D8-8158-29C0-E53ED5B2D9EE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chemeClr val="bg1"/>
                </a:solidFill>
                <a:latin typeface="Arial" panose="020B0604020202020204" pitchFamily="34" charset="0"/>
              </a:rPr>
              <a:pPr algn="ctr"/>
              <a:t>‹N›</a:t>
            </a:fld>
            <a:endParaRPr lang="it-IT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BC26820C-D070-FFDA-DE49-0DC7E6F0717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967829" y="316611"/>
            <a:ext cx="945746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15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0653EF-A7D8-8158-29C0-E53ED5B2D9EE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chemeClr val="bg1"/>
                </a:solidFill>
                <a:latin typeface="Arial" panose="020B0604020202020204" pitchFamily="34" charset="0"/>
              </a:rPr>
              <a:pPr algn="ctr"/>
              <a:t>‹N›</a:t>
            </a:fld>
            <a:endParaRPr lang="it-IT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0327BBB4-83D3-718C-199E-7427910F5C8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967829" y="316611"/>
            <a:ext cx="945746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066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0653EF-A7D8-8158-29C0-E53ED5B2D9EE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chemeClr val="bg1"/>
                </a:solidFill>
                <a:latin typeface="Arial" panose="020B0604020202020204" pitchFamily="34" charset="0"/>
              </a:rPr>
              <a:pPr algn="ctr"/>
              <a:t>‹N›</a:t>
            </a:fld>
            <a:endParaRPr lang="it-IT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E305C1E7-2CF5-0288-A93F-A8467741CA1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967829" y="316611"/>
            <a:ext cx="945746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460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3404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3.jpe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6.jpg"/><Relationship Id="rId5" Type="http://schemas.openxmlformats.org/officeDocument/2006/relationships/image" Target="../media/image55.png"/><Relationship Id="rId4" Type="http://schemas.openxmlformats.org/officeDocument/2006/relationships/image" Target="../media/image54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5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microsoft.com/office/2007/relationships/hdphoto" Target="../media/hdphoto1.wdp"/><Relationship Id="rId9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fi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fif"/><Relationship Id="rId2" Type="http://schemas.openxmlformats.org/officeDocument/2006/relationships/image" Target="../media/image30.jfi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svg"/><Relationship Id="rId7" Type="http://schemas.openxmlformats.org/officeDocument/2006/relationships/image" Target="../media/image39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11" Type="http://schemas.openxmlformats.org/officeDocument/2006/relationships/image" Target="../media/image43.svg"/><Relationship Id="rId5" Type="http://schemas.openxmlformats.org/officeDocument/2006/relationships/image" Target="../media/image37.sv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D8EE3D1-33C4-F66F-9BBA-7382915B93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146"/>
            <a:ext cx="12191999" cy="6846854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73AB6844-6618-9370-8B7A-6CB35E7146BA}"/>
              </a:ext>
            </a:extLst>
          </p:cNvPr>
          <p:cNvSpPr txBox="1"/>
          <p:nvPr/>
        </p:nvSpPr>
        <p:spPr>
          <a:xfrm>
            <a:off x="824948" y="5053598"/>
            <a:ext cx="7782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NLP: CLINICAL ANNOTATION TASK</a:t>
            </a:r>
            <a:endParaRPr lang="it-IT" sz="3200" dirty="0">
              <a:solidFill>
                <a:srgbClr val="7BA7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446F8F6-6D86-3491-2780-DCD6D29666EF}"/>
              </a:ext>
            </a:extLst>
          </p:cNvPr>
          <p:cNvSpPr txBox="1"/>
          <p:nvPr/>
        </p:nvSpPr>
        <p:spPr>
          <a:xfrm>
            <a:off x="3983934" y="5981373"/>
            <a:ext cx="6251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0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Dott. Vicky Rubini</a:t>
            </a:r>
            <a:br>
              <a:rPr lang="it-IT" sz="2000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600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Emergency medicine </a:t>
            </a:r>
            <a:r>
              <a:rPr lang="it-IT" sz="1600" dirty="0" err="1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</a:t>
            </a:r>
            <a:r>
              <a:rPr lang="it-IT" sz="1600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Università Statale di Milano</a:t>
            </a:r>
          </a:p>
        </p:txBody>
      </p:sp>
      <p:pic>
        <p:nvPicPr>
          <p:cNvPr id="4" name="Immagine 3" descr="Immagine che contiene testo, emblema, simbolo, moneta&#10;&#10;Descrizione generata automaticamente">
            <a:extLst>
              <a:ext uri="{FF2B5EF4-FFF2-40B4-BE49-F238E27FC236}">
                <a16:creationId xmlns:a16="http://schemas.microsoft.com/office/drawing/2014/main" id="{CE576B9C-49C0-4D87-A455-787B17B56D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5647" y="5702484"/>
            <a:ext cx="1819692" cy="1226993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A8BBAEB5-67E8-E2DF-FB0A-30CC4DAB6EC0}"/>
              </a:ext>
            </a:extLst>
          </p:cNvPr>
          <p:cNvSpPr txBox="1"/>
          <p:nvPr/>
        </p:nvSpPr>
        <p:spPr>
          <a:xfrm>
            <a:off x="96111" y="5925021"/>
            <a:ext cx="4136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Royal Holloway, University of London – UK</a:t>
            </a:r>
            <a:br>
              <a:rPr lang="it-IT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9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September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4039128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testo, schermata, Carattere, numero&#10;&#10;Descrizione generata automaticamente">
            <a:extLst>
              <a:ext uri="{FF2B5EF4-FFF2-40B4-BE49-F238E27FC236}">
                <a16:creationId xmlns:a16="http://schemas.microsoft.com/office/drawing/2014/main" id="{FB800B8D-4766-AD28-3012-2573A889EC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352" y="884116"/>
            <a:ext cx="10726566" cy="5089768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4112435A-C415-DC07-9D20-DEAF091A0DD6}"/>
              </a:ext>
            </a:extLst>
          </p:cNvPr>
          <p:cNvSpPr/>
          <p:nvPr/>
        </p:nvSpPr>
        <p:spPr>
          <a:xfrm>
            <a:off x="8040757" y="884115"/>
            <a:ext cx="2902225" cy="508976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2B90F50A-E60B-0BE4-BE1B-781B9B31E7D4}"/>
              </a:ext>
            </a:extLst>
          </p:cNvPr>
          <p:cNvSpPr txBox="1"/>
          <p:nvPr/>
        </p:nvSpPr>
        <p:spPr>
          <a:xfrm>
            <a:off x="8775166" y="237782"/>
            <a:ext cx="1433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3600" b="1" dirty="0" err="1">
                <a:solidFill>
                  <a:srgbClr val="FF0000"/>
                </a:solidFill>
                <a:latin typeface="Montserrat" pitchFamily="2" charset="77"/>
              </a:rPr>
              <a:t>vCRF</a:t>
            </a:r>
            <a:endParaRPr lang="it-IT" sz="3600" b="1" dirty="0">
              <a:solidFill>
                <a:srgbClr val="FF0000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01916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oftware, Pagina Web, Sito Web&#10;&#10;Descrizione generata automaticamente">
            <a:extLst>
              <a:ext uri="{FF2B5EF4-FFF2-40B4-BE49-F238E27FC236}">
                <a16:creationId xmlns:a16="http://schemas.microsoft.com/office/drawing/2014/main" id="{8AB70D4A-723B-2518-8768-7E324B8CE46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416"/>
          <a:stretch/>
        </p:blipFill>
        <p:spPr>
          <a:xfrm>
            <a:off x="314960" y="260692"/>
            <a:ext cx="10535920" cy="6098616"/>
          </a:xfrm>
          <a:prstGeom prst="rect">
            <a:avLst/>
          </a:prstGeom>
        </p:spPr>
      </p:pic>
      <p:pic>
        <p:nvPicPr>
          <p:cNvPr id="2" name="video nlp londra">
            <a:hlinkClick r:id="" action="ppaction://media"/>
            <a:extLst>
              <a:ext uri="{FF2B5EF4-FFF2-40B4-BE49-F238E27FC236}">
                <a16:creationId xmlns:a16="http://schemas.microsoft.com/office/drawing/2014/main" id="{347A5A3D-8F32-1064-D40D-8C9558E98E1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895" y="52099"/>
            <a:ext cx="11997057" cy="674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56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3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Connettore 2 64">
            <a:extLst>
              <a:ext uri="{FF2B5EF4-FFF2-40B4-BE49-F238E27FC236}">
                <a16:creationId xmlns:a16="http://schemas.microsoft.com/office/drawing/2014/main" id="{F0C291FA-9297-F5BC-4394-4D2A945F963E}"/>
              </a:ext>
            </a:extLst>
          </p:cNvPr>
          <p:cNvCxnSpPr>
            <a:cxnSpLocks/>
          </p:cNvCxnSpPr>
          <p:nvPr/>
        </p:nvCxnSpPr>
        <p:spPr>
          <a:xfrm flipV="1">
            <a:off x="3693383" y="1013791"/>
            <a:ext cx="0" cy="43732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ttore 2 66">
            <a:extLst>
              <a:ext uri="{FF2B5EF4-FFF2-40B4-BE49-F238E27FC236}">
                <a16:creationId xmlns:a16="http://schemas.microsoft.com/office/drawing/2014/main" id="{CB18C9DD-49F9-93D6-96D7-A68AEEECD2D0}"/>
              </a:ext>
            </a:extLst>
          </p:cNvPr>
          <p:cNvCxnSpPr>
            <a:cxnSpLocks/>
          </p:cNvCxnSpPr>
          <p:nvPr/>
        </p:nvCxnSpPr>
        <p:spPr>
          <a:xfrm flipV="1">
            <a:off x="3677479" y="5304183"/>
            <a:ext cx="5413513" cy="8282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Figura a mano libera: forma 77">
            <a:extLst>
              <a:ext uri="{FF2B5EF4-FFF2-40B4-BE49-F238E27FC236}">
                <a16:creationId xmlns:a16="http://schemas.microsoft.com/office/drawing/2014/main" id="{A0A8F4B1-7215-25ED-901C-28D3A0AAAD3E}"/>
              </a:ext>
            </a:extLst>
          </p:cNvPr>
          <p:cNvSpPr/>
          <p:nvPr/>
        </p:nvSpPr>
        <p:spPr>
          <a:xfrm>
            <a:off x="4420925" y="1304014"/>
            <a:ext cx="1216550" cy="3398265"/>
          </a:xfrm>
          <a:custGeom>
            <a:avLst/>
            <a:gdLst>
              <a:gd name="connsiteX0" fmla="*/ 0 w 1216550"/>
              <a:gd name="connsiteY0" fmla="*/ 0 h 3398265"/>
              <a:gd name="connsiteX1" fmla="*/ 548640 w 1216550"/>
              <a:gd name="connsiteY1" fmla="*/ 2902226 h 3398265"/>
              <a:gd name="connsiteX2" fmla="*/ 1216550 w 1216550"/>
              <a:gd name="connsiteY2" fmla="*/ 3395207 h 3398265"/>
              <a:gd name="connsiteX3" fmla="*/ 1216550 w 1216550"/>
              <a:gd name="connsiteY3" fmla="*/ 3395207 h 339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550" h="3398265">
                <a:moveTo>
                  <a:pt x="0" y="0"/>
                </a:moveTo>
                <a:cubicBezTo>
                  <a:pt x="172941" y="1168179"/>
                  <a:pt x="345882" y="2336358"/>
                  <a:pt x="548640" y="2902226"/>
                </a:cubicBezTo>
                <a:cubicBezTo>
                  <a:pt x="751398" y="3468094"/>
                  <a:pt x="1216550" y="3395207"/>
                  <a:pt x="1216550" y="3395207"/>
                </a:cubicBezTo>
                <a:lnTo>
                  <a:pt x="1216550" y="3395207"/>
                </a:ln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80" name="Connettore diritto 79">
            <a:extLst>
              <a:ext uri="{FF2B5EF4-FFF2-40B4-BE49-F238E27FC236}">
                <a16:creationId xmlns:a16="http://schemas.microsoft.com/office/drawing/2014/main" id="{BFD07A08-C333-BFE7-E722-ECCE0EDCE6DD}"/>
              </a:ext>
            </a:extLst>
          </p:cNvPr>
          <p:cNvCxnSpPr/>
          <p:nvPr/>
        </p:nvCxnSpPr>
        <p:spPr>
          <a:xfrm>
            <a:off x="5637475" y="4702279"/>
            <a:ext cx="236153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Connettore diritto 81">
            <a:extLst>
              <a:ext uri="{FF2B5EF4-FFF2-40B4-BE49-F238E27FC236}">
                <a16:creationId xmlns:a16="http://schemas.microsoft.com/office/drawing/2014/main" id="{38A6AA4E-890E-166D-2D1D-082852BD200D}"/>
              </a:ext>
            </a:extLst>
          </p:cNvPr>
          <p:cNvCxnSpPr>
            <a:cxnSpLocks/>
          </p:cNvCxnSpPr>
          <p:nvPr/>
        </p:nvCxnSpPr>
        <p:spPr>
          <a:xfrm>
            <a:off x="3315694" y="1868557"/>
            <a:ext cx="166182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Connettore diritto 83">
            <a:extLst>
              <a:ext uri="{FF2B5EF4-FFF2-40B4-BE49-F238E27FC236}">
                <a16:creationId xmlns:a16="http://schemas.microsoft.com/office/drawing/2014/main" id="{F129C487-8866-8A93-31EC-9C4529BA593C}"/>
              </a:ext>
            </a:extLst>
          </p:cNvPr>
          <p:cNvCxnSpPr>
            <a:cxnSpLocks/>
          </p:cNvCxnSpPr>
          <p:nvPr/>
        </p:nvCxnSpPr>
        <p:spPr>
          <a:xfrm>
            <a:off x="5447969" y="4397071"/>
            <a:ext cx="0" cy="12576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7" name="CasellaDiTesto 86">
            <a:extLst>
              <a:ext uri="{FF2B5EF4-FFF2-40B4-BE49-F238E27FC236}">
                <a16:creationId xmlns:a16="http://schemas.microsoft.com/office/drawing/2014/main" id="{5828953A-19E1-76AB-CC87-3D6CB070FBF0}"/>
              </a:ext>
            </a:extLst>
          </p:cNvPr>
          <p:cNvSpPr txBox="1"/>
          <p:nvPr/>
        </p:nvSpPr>
        <p:spPr>
          <a:xfrm>
            <a:off x="2691495" y="875291"/>
            <a:ext cx="8130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200" dirty="0">
                <a:latin typeface="Montserrat" pitchFamily="2" charset="77"/>
              </a:rPr>
              <a:t>Minutes</a:t>
            </a:r>
          </a:p>
        </p:txBody>
      </p:sp>
      <p:sp>
        <p:nvSpPr>
          <p:cNvPr id="88" name="CasellaDiTesto 87">
            <a:extLst>
              <a:ext uri="{FF2B5EF4-FFF2-40B4-BE49-F238E27FC236}">
                <a16:creationId xmlns:a16="http://schemas.microsoft.com/office/drawing/2014/main" id="{DC8B558F-A508-47DB-36C4-E295730FEB3A}"/>
              </a:ext>
            </a:extLst>
          </p:cNvPr>
          <p:cNvSpPr txBox="1"/>
          <p:nvPr/>
        </p:nvSpPr>
        <p:spPr>
          <a:xfrm>
            <a:off x="8293513" y="565470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200" dirty="0">
                <a:latin typeface="Montserrat" pitchFamily="2" charset="77"/>
              </a:rPr>
              <a:t>Hours</a:t>
            </a:r>
          </a:p>
        </p:txBody>
      </p:sp>
      <p:sp>
        <p:nvSpPr>
          <p:cNvPr id="89" name="CasellaDiTesto 88">
            <a:extLst>
              <a:ext uri="{FF2B5EF4-FFF2-40B4-BE49-F238E27FC236}">
                <a16:creationId xmlns:a16="http://schemas.microsoft.com/office/drawing/2014/main" id="{35265134-F418-6FE6-F8F1-69E9281B5913}"/>
              </a:ext>
            </a:extLst>
          </p:cNvPr>
          <p:cNvSpPr txBox="1"/>
          <p:nvPr/>
        </p:nvSpPr>
        <p:spPr>
          <a:xfrm>
            <a:off x="5280992" y="5654702"/>
            <a:ext cx="3339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000" dirty="0">
                <a:latin typeface="Montserrat" pitchFamily="2" charset="77"/>
              </a:rPr>
              <a:t>5</a:t>
            </a:r>
          </a:p>
        </p:txBody>
      </p:sp>
      <p:sp>
        <p:nvSpPr>
          <p:cNvPr id="90" name="CasellaDiTesto 89">
            <a:extLst>
              <a:ext uri="{FF2B5EF4-FFF2-40B4-BE49-F238E27FC236}">
                <a16:creationId xmlns:a16="http://schemas.microsoft.com/office/drawing/2014/main" id="{C4DB2529-050F-AD26-880F-24D0359087E2}"/>
              </a:ext>
            </a:extLst>
          </p:cNvPr>
          <p:cNvSpPr txBox="1"/>
          <p:nvPr/>
        </p:nvSpPr>
        <p:spPr>
          <a:xfrm>
            <a:off x="3037399" y="4341424"/>
            <a:ext cx="30864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000" dirty="0">
                <a:latin typeface="Montserrat" pitchFamily="2" charset="77"/>
              </a:rPr>
              <a:t>5</a:t>
            </a:r>
          </a:p>
        </p:txBody>
      </p:sp>
      <p:cxnSp>
        <p:nvCxnSpPr>
          <p:cNvPr id="91" name="Connettore diritto 90">
            <a:extLst>
              <a:ext uri="{FF2B5EF4-FFF2-40B4-BE49-F238E27FC236}">
                <a16:creationId xmlns:a16="http://schemas.microsoft.com/office/drawing/2014/main" id="{63AAC89F-C81E-F1F3-92C7-6EEBAF2B2C32}"/>
              </a:ext>
            </a:extLst>
          </p:cNvPr>
          <p:cNvCxnSpPr>
            <a:cxnSpLocks/>
          </p:cNvCxnSpPr>
          <p:nvPr/>
        </p:nvCxnSpPr>
        <p:spPr>
          <a:xfrm>
            <a:off x="3404483" y="4525618"/>
            <a:ext cx="256694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CasellaDiTesto 91">
            <a:extLst>
              <a:ext uri="{FF2B5EF4-FFF2-40B4-BE49-F238E27FC236}">
                <a16:creationId xmlns:a16="http://schemas.microsoft.com/office/drawing/2014/main" id="{2B440CDA-B02D-B8AE-E783-B2FCB3D17609}"/>
              </a:ext>
            </a:extLst>
          </p:cNvPr>
          <p:cNvSpPr txBox="1"/>
          <p:nvPr/>
        </p:nvSpPr>
        <p:spPr>
          <a:xfrm>
            <a:off x="2794540" y="1668502"/>
            <a:ext cx="609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000" dirty="0">
                <a:latin typeface="Montserrat" pitchFamily="2" charset="77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117959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Connettore 2 64">
            <a:extLst>
              <a:ext uri="{FF2B5EF4-FFF2-40B4-BE49-F238E27FC236}">
                <a16:creationId xmlns:a16="http://schemas.microsoft.com/office/drawing/2014/main" id="{F0C291FA-9297-F5BC-4394-4D2A945F963E}"/>
              </a:ext>
            </a:extLst>
          </p:cNvPr>
          <p:cNvCxnSpPr>
            <a:cxnSpLocks/>
          </p:cNvCxnSpPr>
          <p:nvPr/>
        </p:nvCxnSpPr>
        <p:spPr>
          <a:xfrm flipV="1">
            <a:off x="3693383" y="1013791"/>
            <a:ext cx="0" cy="43732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ttore 2 66">
            <a:extLst>
              <a:ext uri="{FF2B5EF4-FFF2-40B4-BE49-F238E27FC236}">
                <a16:creationId xmlns:a16="http://schemas.microsoft.com/office/drawing/2014/main" id="{CB18C9DD-49F9-93D6-96D7-A68AEEECD2D0}"/>
              </a:ext>
            </a:extLst>
          </p:cNvPr>
          <p:cNvCxnSpPr>
            <a:cxnSpLocks/>
          </p:cNvCxnSpPr>
          <p:nvPr/>
        </p:nvCxnSpPr>
        <p:spPr>
          <a:xfrm flipV="1">
            <a:off x="3677479" y="5304183"/>
            <a:ext cx="5413513" cy="8282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Figura a mano libera: forma 77">
            <a:extLst>
              <a:ext uri="{FF2B5EF4-FFF2-40B4-BE49-F238E27FC236}">
                <a16:creationId xmlns:a16="http://schemas.microsoft.com/office/drawing/2014/main" id="{A0A8F4B1-7215-25ED-901C-28D3A0AAAD3E}"/>
              </a:ext>
            </a:extLst>
          </p:cNvPr>
          <p:cNvSpPr/>
          <p:nvPr/>
        </p:nvSpPr>
        <p:spPr>
          <a:xfrm>
            <a:off x="4420925" y="1304014"/>
            <a:ext cx="1216550" cy="3398265"/>
          </a:xfrm>
          <a:custGeom>
            <a:avLst/>
            <a:gdLst>
              <a:gd name="connsiteX0" fmla="*/ 0 w 1216550"/>
              <a:gd name="connsiteY0" fmla="*/ 0 h 3398265"/>
              <a:gd name="connsiteX1" fmla="*/ 548640 w 1216550"/>
              <a:gd name="connsiteY1" fmla="*/ 2902226 h 3398265"/>
              <a:gd name="connsiteX2" fmla="*/ 1216550 w 1216550"/>
              <a:gd name="connsiteY2" fmla="*/ 3395207 h 3398265"/>
              <a:gd name="connsiteX3" fmla="*/ 1216550 w 1216550"/>
              <a:gd name="connsiteY3" fmla="*/ 3395207 h 339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550" h="3398265">
                <a:moveTo>
                  <a:pt x="0" y="0"/>
                </a:moveTo>
                <a:cubicBezTo>
                  <a:pt x="172941" y="1168179"/>
                  <a:pt x="345882" y="2336358"/>
                  <a:pt x="548640" y="2902226"/>
                </a:cubicBezTo>
                <a:cubicBezTo>
                  <a:pt x="751398" y="3468094"/>
                  <a:pt x="1216550" y="3395207"/>
                  <a:pt x="1216550" y="3395207"/>
                </a:cubicBezTo>
                <a:lnTo>
                  <a:pt x="1216550" y="3395207"/>
                </a:ln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80" name="Connettore diritto 79">
            <a:extLst>
              <a:ext uri="{FF2B5EF4-FFF2-40B4-BE49-F238E27FC236}">
                <a16:creationId xmlns:a16="http://schemas.microsoft.com/office/drawing/2014/main" id="{BFD07A08-C333-BFE7-E722-ECCE0EDCE6DD}"/>
              </a:ext>
            </a:extLst>
          </p:cNvPr>
          <p:cNvCxnSpPr/>
          <p:nvPr/>
        </p:nvCxnSpPr>
        <p:spPr>
          <a:xfrm>
            <a:off x="5637475" y="4702279"/>
            <a:ext cx="236153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Connettore diritto 81">
            <a:extLst>
              <a:ext uri="{FF2B5EF4-FFF2-40B4-BE49-F238E27FC236}">
                <a16:creationId xmlns:a16="http://schemas.microsoft.com/office/drawing/2014/main" id="{38A6AA4E-890E-166D-2D1D-082852BD200D}"/>
              </a:ext>
            </a:extLst>
          </p:cNvPr>
          <p:cNvCxnSpPr>
            <a:cxnSpLocks/>
          </p:cNvCxnSpPr>
          <p:nvPr/>
        </p:nvCxnSpPr>
        <p:spPr>
          <a:xfrm>
            <a:off x="3315694" y="1868557"/>
            <a:ext cx="166182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Connettore diritto 83">
            <a:extLst>
              <a:ext uri="{FF2B5EF4-FFF2-40B4-BE49-F238E27FC236}">
                <a16:creationId xmlns:a16="http://schemas.microsoft.com/office/drawing/2014/main" id="{F129C487-8866-8A93-31EC-9C4529BA593C}"/>
              </a:ext>
            </a:extLst>
          </p:cNvPr>
          <p:cNvCxnSpPr>
            <a:cxnSpLocks/>
          </p:cNvCxnSpPr>
          <p:nvPr/>
        </p:nvCxnSpPr>
        <p:spPr>
          <a:xfrm>
            <a:off x="5447969" y="4397071"/>
            <a:ext cx="0" cy="12576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7" name="CasellaDiTesto 86">
            <a:extLst>
              <a:ext uri="{FF2B5EF4-FFF2-40B4-BE49-F238E27FC236}">
                <a16:creationId xmlns:a16="http://schemas.microsoft.com/office/drawing/2014/main" id="{5828953A-19E1-76AB-CC87-3D6CB070FBF0}"/>
              </a:ext>
            </a:extLst>
          </p:cNvPr>
          <p:cNvSpPr txBox="1"/>
          <p:nvPr/>
        </p:nvSpPr>
        <p:spPr>
          <a:xfrm>
            <a:off x="2691495" y="875291"/>
            <a:ext cx="8130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200" dirty="0">
                <a:latin typeface="Montserrat" pitchFamily="2" charset="77"/>
              </a:rPr>
              <a:t>Minutes</a:t>
            </a:r>
          </a:p>
        </p:txBody>
      </p:sp>
      <p:sp>
        <p:nvSpPr>
          <p:cNvPr id="88" name="CasellaDiTesto 87">
            <a:extLst>
              <a:ext uri="{FF2B5EF4-FFF2-40B4-BE49-F238E27FC236}">
                <a16:creationId xmlns:a16="http://schemas.microsoft.com/office/drawing/2014/main" id="{DC8B558F-A508-47DB-36C4-E295730FEB3A}"/>
              </a:ext>
            </a:extLst>
          </p:cNvPr>
          <p:cNvSpPr txBox="1"/>
          <p:nvPr/>
        </p:nvSpPr>
        <p:spPr>
          <a:xfrm>
            <a:off x="8293513" y="565470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200" dirty="0">
                <a:latin typeface="Montserrat" pitchFamily="2" charset="77"/>
              </a:rPr>
              <a:t>Hours</a:t>
            </a:r>
          </a:p>
        </p:txBody>
      </p:sp>
      <p:sp>
        <p:nvSpPr>
          <p:cNvPr id="89" name="CasellaDiTesto 88">
            <a:extLst>
              <a:ext uri="{FF2B5EF4-FFF2-40B4-BE49-F238E27FC236}">
                <a16:creationId xmlns:a16="http://schemas.microsoft.com/office/drawing/2014/main" id="{35265134-F418-6FE6-F8F1-69E9281B5913}"/>
              </a:ext>
            </a:extLst>
          </p:cNvPr>
          <p:cNvSpPr txBox="1"/>
          <p:nvPr/>
        </p:nvSpPr>
        <p:spPr>
          <a:xfrm>
            <a:off x="5280992" y="5654702"/>
            <a:ext cx="3339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000" dirty="0">
                <a:latin typeface="Montserrat" pitchFamily="2" charset="77"/>
              </a:rPr>
              <a:t>5</a:t>
            </a:r>
          </a:p>
        </p:txBody>
      </p:sp>
      <p:sp>
        <p:nvSpPr>
          <p:cNvPr id="90" name="CasellaDiTesto 89">
            <a:extLst>
              <a:ext uri="{FF2B5EF4-FFF2-40B4-BE49-F238E27FC236}">
                <a16:creationId xmlns:a16="http://schemas.microsoft.com/office/drawing/2014/main" id="{C4DB2529-050F-AD26-880F-24D0359087E2}"/>
              </a:ext>
            </a:extLst>
          </p:cNvPr>
          <p:cNvSpPr txBox="1"/>
          <p:nvPr/>
        </p:nvSpPr>
        <p:spPr>
          <a:xfrm>
            <a:off x="3037399" y="4341424"/>
            <a:ext cx="30864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000" dirty="0">
                <a:latin typeface="Montserrat" pitchFamily="2" charset="77"/>
              </a:rPr>
              <a:t>5</a:t>
            </a:r>
          </a:p>
        </p:txBody>
      </p:sp>
      <p:cxnSp>
        <p:nvCxnSpPr>
          <p:cNvPr id="91" name="Connettore diritto 90">
            <a:extLst>
              <a:ext uri="{FF2B5EF4-FFF2-40B4-BE49-F238E27FC236}">
                <a16:creationId xmlns:a16="http://schemas.microsoft.com/office/drawing/2014/main" id="{63AAC89F-C81E-F1F3-92C7-6EEBAF2B2C32}"/>
              </a:ext>
            </a:extLst>
          </p:cNvPr>
          <p:cNvCxnSpPr>
            <a:cxnSpLocks/>
          </p:cNvCxnSpPr>
          <p:nvPr/>
        </p:nvCxnSpPr>
        <p:spPr>
          <a:xfrm>
            <a:off x="3404483" y="4525618"/>
            <a:ext cx="256694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CasellaDiTesto 91">
            <a:extLst>
              <a:ext uri="{FF2B5EF4-FFF2-40B4-BE49-F238E27FC236}">
                <a16:creationId xmlns:a16="http://schemas.microsoft.com/office/drawing/2014/main" id="{2B440CDA-B02D-B8AE-E783-B2FCB3D17609}"/>
              </a:ext>
            </a:extLst>
          </p:cNvPr>
          <p:cNvSpPr txBox="1"/>
          <p:nvPr/>
        </p:nvSpPr>
        <p:spPr>
          <a:xfrm>
            <a:off x="2794540" y="1668502"/>
            <a:ext cx="609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000" dirty="0">
                <a:latin typeface="Montserrat" pitchFamily="2" charset="77"/>
              </a:rPr>
              <a:t>20</a:t>
            </a:r>
          </a:p>
        </p:txBody>
      </p:sp>
      <p:cxnSp>
        <p:nvCxnSpPr>
          <p:cNvPr id="95" name="Connettore 2 94">
            <a:extLst>
              <a:ext uri="{FF2B5EF4-FFF2-40B4-BE49-F238E27FC236}">
                <a16:creationId xmlns:a16="http://schemas.microsoft.com/office/drawing/2014/main" id="{2911A48C-73CD-85C1-E385-C928036E175F}"/>
              </a:ext>
            </a:extLst>
          </p:cNvPr>
          <p:cNvCxnSpPr>
            <a:cxnSpLocks/>
          </p:cNvCxnSpPr>
          <p:nvPr/>
        </p:nvCxnSpPr>
        <p:spPr>
          <a:xfrm flipH="1">
            <a:off x="4580614" y="1264759"/>
            <a:ext cx="2424485" cy="206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nettore 2 99">
            <a:extLst>
              <a:ext uri="{FF2B5EF4-FFF2-40B4-BE49-F238E27FC236}">
                <a16:creationId xmlns:a16="http://schemas.microsoft.com/office/drawing/2014/main" id="{5BFD8D3D-A3C2-57C5-F95A-910EF5D74E96}"/>
              </a:ext>
            </a:extLst>
          </p:cNvPr>
          <p:cNvCxnSpPr>
            <a:cxnSpLocks/>
          </p:cNvCxnSpPr>
          <p:nvPr/>
        </p:nvCxnSpPr>
        <p:spPr>
          <a:xfrm flipH="1">
            <a:off x="6647290" y="2033640"/>
            <a:ext cx="1525476" cy="2585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CasellaDiTesto 102">
            <a:extLst>
              <a:ext uri="{FF2B5EF4-FFF2-40B4-BE49-F238E27FC236}">
                <a16:creationId xmlns:a16="http://schemas.microsoft.com/office/drawing/2014/main" id="{3BB80033-598F-5CAA-0D7B-368126A57195}"/>
              </a:ext>
            </a:extLst>
          </p:cNvPr>
          <p:cNvSpPr txBox="1"/>
          <p:nvPr/>
        </p:nvSpPr>
        <p:spPr>
          <a:xfrm>
            <a:off x="6647290" y="997066"/>
            <a:ext cx="7954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200" dirty="0" err="1">
                <a:latin typeface="Montserrat" pitchFamily="2" charset="77"/>
              </a:rPr>
              <a:t>Difficult</a:t>
            </a:r>
            <a:endParaRPr lang="it-IT" sz="1200" dirty="0">
              <a:latin typeface="Montserrat" pitchFamily="2" charset="77"/>
            </a:endParaRPr>
          </a:p>
        </p:txBody>
      </p:sp>
      <p:sp>
        <p:nvSpPr>
          <p:cNvPr id="104" name="CasellaDiTesto 103">
            <a:extLst>
              <a:ext uri="{FF2B5EF4-FFF2-40B4-BE49-F238E27FC236}">
                <a16:creationId xmlns:a16="http://schemas.microsoft.com/office/drawing/2014/main" id="{BD5BC8DD-FB3D-5C97-76E3-A32CD7265A65}"/>
              </a:ext>
            </a:extLst>
          </p:cNvPr>
          <p:cNvSpPr txBox="1"/>
          <p:nvPr/>
        </p:nvSpPr>
        <p:spPr>
          <a:xfrm>
            <a:off x="7818342" y="1778601"/>
            <a:ext cx="7088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200" dirty="0">
                <a:latin typeface="Montserrat" pitchFamily="2" charset="77"/>
              </a:rPr>
              <a:t>Boring</a:t>
            </a:r>
          </a:p>
        </p:txBody>
      </p:sp>
    </p:spTree>
    <p:extLst>
      <p:ext uri="{BB962C8B-B14F-4D97-AF65-F5344CB8AC3E}">
        <p14:creationId xmlns:p14="http://schemas.microsoft.com/office/powerpoint/2010/main" val="25308201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asellaDiTesto 86">
            <a:extLst>
              <a:ext uri="{FF2B5EF4-FFF2-40B4-BE49-F238E27FC236}">
                <a16:creationId xmlns:a16="http://schemas.microsoft.com/office/drawing/2014/main" id="{5828953A-19E1-76AB-CC87-3D6CB070FBF0}"/>
              </a:ext>
            </a:extLst>
          </p:cNvPr>
          <p:cNvSpPr txBox="1"/>
          <p:nvPr/>
        </p:nvSpPr>
        <p:spPr>
          <a:xfrm>
            <a:off x="1268029" y="930950"/>
            <a:ext cx="2499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3600" dirty="0">
                <a:latin typeface="Montserrat" pitchFamily="2" charset="77"/>
              </a:rPr>
              <a:t>TRAINING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1695103-62C6-2476-D20F-54929A802604}"/>
              </a:ext>
            </a:extLst>
          </p:cNvPr>
          <p:cNvSpPr txBox="1"/>
          <p:nvPr/>
        </p:nvSpPr>
        <p:spPr>
          <a:xfrm>
            <a:off x="4350922" y="992506"/>
            <a:ext cx="28023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3200" dirty="0">
                <a:latin typeface="Montserrat" pitchFamily="2" charset="77"/>
              </a:rPr>
              <a:t>VALIDATION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6E765B6-878C-CC5B-A690-8658ABCE689C}"/>
              </a:ext>
            </a:extLst>
          </p:cNvPr>
          <p:cNvSpPr txBox="1"/>
          <p:nvPr/>
        </p:nvSpPr>
        <p:spPr>
          <a:xfrm>
            <a:off x="8918040" y="992505"/>
            <a:ext cx="1537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3200" dirty="0">
                <a:latin typeface="Montserrat" pitchFamily="2" charset="77"/>
              </a:rPr>
              <a:t>TOTAL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11265EE-BF19-F403-046A-0A1574363F60}"/>
              </a:ext>
            </a:extLst>
          </p:cNvPr>
          <p:cNvSpPr txBox="1"/>
          <p:nvPr/>
        </p:nvSpPr>
        <p:spPr>
          <a:xfrm>
            <a:off x="1750160" y="2641124"/>
            <a:ext cx="13644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3600" dirty="0">
                <a:latin typeface="Montserrat" pitchFamily="2" charset="77"/>
              </a:rPr>
              <a:t>5000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0F93FA3-D3FE-F657-9DC4-1481242A7113}"/>
              </a:ext>
            </a:extLst>
          </p:cNvPr>
          <p:cNvSpPr txBox="1"/>
          <p:nvPr/>
        </p:nvSpPr>
        <p:spPr>
          <a:xfrm>
            <a:off x="8918040" y="2641124"/>
            <a:ext cx="13981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3600" dirty="0">
                <a:latin typeface="Montserrat" pitchFamily="2" charset="77"/>
              </a:rPr>
              <a:t>8000</a:t>
            </a:r>
          </a:p>
        </p:txBody>
      </p:sp>
      <p:pic>
        <p:nvPicPr>
          <p:cNvPr id="8" name="Elemento grafico 7" descr="Slot Machine con riempimento a tinta unita">
            <a:extLst>
              <a:ext uri="{FF2B5EF4-FFF2-40B4-BE49-F238E27FC236}">
                <a16:creationId xmlns:a16="http://schemas.microsoft.com/office/drawing/2014/main" id="{1D41D118-7B57-C054-D53E-4F44B2380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29640" y="4216876"/>
            <a:ext cx="914400" cy="914400"/>
          </a:xfrm>
          <a:prstGeom prst="rect">
            <a:avLst/>
          </a:prstGeom>
        </p:spPr>
      </p:pic>
      <p:pic>
        <p:nvPicPr>
          <p:cNvPr id="10" name="Elemento grafico 9" descr="Commento mi piace con riempimento a tinta unita">
            <a:extLst>
              <a:ext uri="{FF2B5EF4-FFF2-40B4-BE49-F238E27FC236}">
                <a16:creationId xmlns:a16="http://schemas.microsoft.com/office/drawing/2014/main" id="{88DF8250-CD1A-E552-A5D1-9CE742EF06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2604" y="4329461"/>
            <a:ext cx="914400" cy="914400"/>
          </a:xfrm>
          <a:prstGeom prst="rect">
            <a:avLst/>
          </a:prstGeom>
        </p:spPr>
      </p:pic>
      <p:pic>
        <p:nvPicPr>
          <p:cNvPr id="12" name="Elemento grafico 11" descr="Culturista con riempimento a tinta unita">
            <a:extLst>
              <a:ext uri="{FF2B5EF4-FFF2-40B4-BE49-F238E27FC236}">
                <a16:creationId xmlns:a16="http://schemas.microsoft.com/office/drawing/2014/main" id="{C7049BFE-DC44-AA27-D342-55DA29C00C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75198" y="4329461"/>
            <a:ext cx="914400" cy="914400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21FC73A-59CD-0B1C-B2DA-FF33A0437C92}"/>
              </a:ext>
            </a:extLst>
          </p:cNvPr>
          <p:cNvSpPr txBox="1"/>
          <p:nvPr/>
        </p:nvSpPr>
        <p:spPr>
          <a:xfrm>
            <a:off x="3477928" y="3227526"/>
            <a:ext cx="10621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8800" dirty="0">
                <a:latin typeface="Montserrat" pitchFamily="2" charset="77"/>
              </a:rPr>
              <a:t>+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53060196-4878-DF78-7CB0-BD1E7FED5808}"/>
              </a:ext>
            </a:extLst>
          </p:cNvPr>
          <p:cNvSpPr txBox="1"/>
          <p:nvPr/>
        </p:nvSpPr>
        <p:spPr>
          <a:xfrm>
            <a:off x="7396401" y="3340111"/>
            <a:ext cx="10621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8800" dirty="0">
                <a:latin typeface="Montserrat" pitchFamily="2" charset="77"/>
              </a:rPr>
              <a:t>=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F7CFE940-3CF0-9C61-826B-A71A329E7E9E}"/>
              </a:ext>
            </a:extLst>
          </p:cNvPr>
          <p:cNvSpPr txBox="1"/>
          <p:nvPr/>
        </p:nvSpPr>
        <p:spPr>
          <a:xfrm>
            <a:off x="5237566" y="2693780"/>
            <a:ext cx="1362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3600" dirty="0">
                <a:latin typeface="Montserrat" pitchFamily="2" charset="77"/>
              </a:rPr>
              <a:t>3000</a:t>
            </a:r>
          </a:p>
        </p:txBody>
      </p:sp>
    </p:spTree>
    <p:extLst>
      <p:ext uri="{BB962C8B-B14F-4D97-AF65-F5344CB8AC3E}">
        <p14:creationId xmlns:p14="http://schemas.microsoft.com/office/powerpoint/2010/main" val="2738123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8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8BDA6FB5-C5D7-E337-54AF-7192CA5018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320" t="-786" r="-6132" b="52654"/>
          <a:stretch/>
        </p:blipFill>
        <p:spPr>
          <a:xfrm>
            <a:off x="225287" y="2490445"/>
            <a:ext cx="11046546" cy="4367555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D1523BC-C72D-54D6-EAB8-509F933DA9FB}"/>
              </a:ext>
            </a:extLst>
          </p:cNvPr>
          <p:cNvSpPr txBox="1"/>
          <p:nvPr/>
        </p:nvSpPr>
        <p:spPr>
          <a:xfrm>
            <a:off x="7726017" y="2459029"/>
            <a:ext cx="42804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>
                <a:solidFill>
                  <a:srgbClr val="5E777A"/>
                </a:solidFill>
                <a:latin typeface="Arial" panose="020B0604020202020204" pitchFamily="34" charset="0"/>
              </a:rPr>
              <a:t>THANK YOU</a:t>
            </a:r>
          </a:p>
          <a:p>
            <a:r>
              <a:rPr lang="it-IT" sz="3600" dirty="0">
                <a:solidFill>
                  <a:srgbClr val="7BA7AD"/>
                </a:solidFill>
                <a:latin typeface="Arial" panose="020B0604020202020204" pitchFamily="34" charset="0"/>
              </a:rPr>
              <a:t>FOR YOUR</a:t>
            </a:r>
          </a:p>
          <a:p>
            <a:r>
              <a:rPr lang="it-IT" sz="3600" dirty="0">
                <a:solidFill>
                  <a:srgbClr val="7BA7AD"/>
                </a:solidFill>
                <a:latin typeface="Arial" panose="020B0604020202020204" pitchFamily="34" charset="0"/>
              </a:rPr>
              <a:t>ATTENTION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F123300-CB1E-538B-329C-41D8A1A5230C}"/>
              </a:ext>
            </a:extLst>
          </p:cNvPr>
          <p:cNvSpPr txBox="1"/>
          <p:nvPr/>
        </p:nvSpPr>
        <p:spPr>
          <a:xfrm>
            <a:off x="7726017" y="4411760"/>
            <a:ext cx="4280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6666"/>
                </a:solidFill>
                <a:latin typeface="Arial" panose="020B0604020202020204" pitchFamily="34" charset="0"/>
              </a:rPr>
              <a:t>ecream@marionegri.it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0C983C7-E156-D7EB-CB47-8E34198D7E7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707" y="535646"/>
            <a:ext cx="3282675" cy="1146688"/>
          </a:xfrm>
          <a:prstGeom prst="rect">
            <a:avLst/>
          </a:prstGeom>
        </p:spPr>
      </p:pic>
      <p:pic>
        <p:nvPicPr>
          <p:cNvPr id="6" name="Immagine 5" descr="Immagine che contiene dipinto, Vernice acrilica, disegno, Arti visive&#10;&#10;Descrizione generata automaticamente">
            <a:extLst>
              <a:ext uri="{FF2B5EF4-FFF2-40B4-BE49-F238E27FC236}">
                <a16:creationId xmlns:a16="http://schemas.microsoft.com/office/drawing/2014/main" id="{333AADB2-BED0-9545-0549-04135EBEE6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531" y="1775352"/>
            <a:ext cx="3282675" cy="3307295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DA633B45-7FCF-F250-8811-DD2F165D1AB5}"/>
              </a:ext>
            </a:extLst>
          </p:cNvPr>
          <p:cNvSpPr txBox="1"/>
          <p:nvPr/>
        </p:nvSpPr>
        <p:spPr>
          <a:xfrm>
            <a:off x="185531" y="5175665"/>
            <a:ext cx="25186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</a:rPr>
              <a:t>«The </a:t>
            </a:r>
            <a:r>
              <a:rPr lang="it-IT" strike="noStrike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</a:rPr>
              <a:t>sick</a:t>
            </a:r>
            <a:r>
              <a:rPr lang="it-IT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</a:rPr>
              <a:t> girl»</a:t>
            </a:r>
          </a:p>
          <a:p>
            <a:r>
              <a:rPr lang="it-IT" strike="noStrike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</a:rPr>
              <a:t>Edvard Munch,</a:t>
            </a: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</a:rPr>
              <a:t> 1885</a:t>
            </a:r>
            <a:b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</a:rPr>
            </a:b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</a:rPr>
              <a:t>Oslo National Museum</a:t>
            </a:r>
            <a:endParaRPr lang="it-IT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9" name="Immagine 8" descr="Immagine che contiene bandiera, Rettangolo&#10;&#10;Descrizione generata automaticamente">
            <a:extLst>
              <a:ext uri="{FF2B5EF4-FFF2-40B4-BE49-F238E27FC236}">
                <a16:creationId xmlns:a16="http://schemas.microsoft.com/office/drawing/2014/main" id="{B98C7BE1-B53E-7123-1935-460558BBB4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46242" y="1775352"/>
            <a:ext cx="2294923" cy="2294923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D013A66-F616-9B92-7D6A-260EAD3023C8}"/>
              </a:ext>
            </a:extLst>
          </p:cNvPr>
          <p:cNvSpPr txBox="1"/>
          <p:nvPr/>
        </p:nvSpPr>
        <p:spPr>
          <a:xfrm flipH="1">
            <a:off x="4205731" y="1825121"/>
            <a:ext cx="24080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Stop </a:t>
            </a:r>
            <a:r>
              <a:rPr lang="it-IT" sz="1400" dirty="0" err="1"/>
              <a:t>bombing</a:t>
            </a:r>
            <a:r>
              <a:rPr lang="it-IT" sz="1400" dirty="0"/>
              <a:t> </a:t>
            </a:r>
            <a:r>
              <a:rPr lang="it-IT" sz="1400" dirty="0" err="1"/>
              <a:t>civilians</a:t>
            </a:r>
            <a:r>
              <a:rPr lang="it-IT" sz="1400" dirty="0"/>
              <a:t> 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695EBE4-AABD-DCD5-CC94-42E6AB0E800C}"/>
              </a:ext>
            </a:extLst>
          </p:cNvPr>
          <p:cNvSpPr txBox="1"/>
          <p:nvPr/>
        </p:nvSpPr>
        <p:spPr>
          <a:xfrm flipH="1">
            <a:off x="4148631" y="3610700"/>
            <a:ext cx="24080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Stop </a:t>
            </a:r>
            <a:r>
              <a:rPr lang="it-IT" sz="1400" dirty="0" err="1"/>
              <a:t>bombing</a:t>
            </a:r>
            <a:r>
              <a:rPr lang="it-IT" sz="1400" dirty="0"/>
              <a:t> hospitals</a:t>
            </a:r>
          </a:p>
        </p:txBody>
      </p:sp>
    </p:spTree>
    <p:extLst>
      <p:ext uri="{BB962C8B-B14F-4D97-AF65-F5344CB8AC3E}">
        <p14:creationId xmlns:p14="http://schemas.microsoft.com/office/powerpoint/2010/main" val="3257888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, Carattere, logo&#10;&#10;Descrizione generata automaticamente">
            <a:extLst>
              <a:ext uri="{FF2B5EF4-FFF2-40B4-BE49-F238E27FC236}">
                <a16:creationId xmlns:a16="http://schemas.microsoft.com/office/drawing/2014/main" id="{37CABDEC-BB1D-6671-148F-5CAE3D2F8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72"/>
            <a:ext cx="12201924" cy="685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334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BERGAMO&#10;">
            <a:extLst>
              <a:ext uri="{FF2B5EF4-FFF2-40B4-BE49-F238E27FC236}">
                <a16:creationId xmlns:a16="http://schemas.microsoft.com/office/drawing/2014/main" id="{0E14D816-7761-B846-983E-C32CF8C8EC76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6238433" y="1533562"/>
            <a:ext cx="5250309" cy="27053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C535366F-6C70-349B-9BF6-F8F9EF2A7187}"/>
              </a:ext>
            </a:extLst>
          </p:cNvPr>
          <p:cNvSpPr txBox="1">
            <a:spLocks/>
          </p:cNvSpPr>
          <p:nvPr/>
        </p:nvSpPr>
        <p:spPr>
          <a:xfrm>
            <a:off x="4736110" y="5559092"/>
            <a:ext cx="2664149" cy="5776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dirty="0">
                <a:solidFill>
                  <a:schemeClr val="tx1"/>
                </a:solidFill>
              </a:rPr>
              <a:t>BERGAMO</a:t>
            </a:r>
          </a:p>
        </p:txBody>
      </p:sp>
      <p:pic>
        <p:nvPicPr>
          <p:cNvPr id="8" name="Immagine 7" descr="Immagine che contiene aria aperta, cielo, veicolo, automobile&#10;&#10;Descrizione generata automaticamente">
            <a:extLst>
              <a:ext uri="{FF2B5EF4-FFF2-40B4-BE49-F238E27FC236}">
                <a16:creationId xmlns:a16="http://schemas.microsoft.com/office/drawing/2014/main" id="{6CEF0B5F-826D-0F4E-1F45-CAB6995B1D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87" t="20175" r="6698"/>
          <a:stretch/>
        </p:blipFill>
        <p:spPr>
          <a:xfrm>
            <a:off x="594880" y="1533562"/>
            <a:ext cx="4890449" cy="27053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itolo 1">
            <a:extLst>
              <a:ext uri="{FF2B5EF4-FFF2-40B4-BE49-F238E27FC236}">
                <a16:creationId xmlns:a16="http://schemas.microsoft.com/office/drawing/2014/main" id="{64044B34-7A59-A4A1-2724-EE9A48DF6D21}"/>
              </a:ext>
            </a:extLst>
          </p:cNvPr>
          <p:cNvSpPr txBox="1">
            <a:spLocks/>
          </p:cNvSpPr>
          <p:nvPr/>
        </p:nvSpPr>
        <p:spPr>
          <a:xfrm>
            <a:off x="1953539" y="4400143"/>
            <a:ext cx="2173130" cy="5776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i="1" dirty="0" err="1"/>
              <a:t>our</a:t>
            </a:r>
            <a:r>
              <a:rPr lang="it-IT" i="1" dirty="0"/>
              <a:t> ED</a:t>
            </a: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2B5B1C8E-A5E7-061B-0C91-29FF84007121}"/>
              </a:ext>
            </a:extLst>
          </p:cNvPr>
          <p:cNvSpPr txBox="1">
            <a:spLocks/>
          </p:cNvSpPr>
          <p:nvPr/>
        </p:nvSpPr>
        <p:spPr>
          <a:xfrm>
            <a:off x="7400259" y="4400143"/>
            <a:ext cx="3665646" cy="5776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i="1" dirty="0" err="1"/>
              <a:t>our</a:t>
            </a:r>
            <a:r>
              <a:rPr lang="it-IT" i="1" dirty="0"/>
              <a:t> </a:t>
            </a:r>
            <a:r>
              <a:rPr lang="it-IT" i="1" dirty="0" err="1"/>
              <a:t>Upper</a:t>
            </a:r>
            <a:r>
              <a:rPr lang="it-IT" i="1" dirty="0"/>
              <a:t> Town</a:t>
            </a:r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id="{724650CE-6699-3EAE-849B-6913A921A85E}"/>
              </a:ext>
            </a:extLst>
          </p:cNvPr>
          <p:cNvSpPr txBox="1">
            <a:spLocks/>
          </p:cNvSpPr>
          <p:nvPr/>
        </p:nvSpPr>
        <p:spPr>
          <a:xfrm>
            <a:off x="1242580" y="295847"/>
            <a:ext cx="11241520" cy="5776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3200" dirty="0">
                <a:solidFill>
                  <a:schemeClr val="tx1"/>
                </a:solidFill>
              </a:rPr>
              <a:t>Emergency medicine motto: «</a:t>
            </a:r>
            <a:r>
              <a:rPr lang="it-IT" sz="3200" i="1" dirty="0">
                <a:solidFill>
                  <a:schemeClr val="tx1"/>
                </a:solidFill>
              </a:rPr>
              <a:t>Ingenio </a:t>
            </a:r>
            <a:r>
              <a:rPr lang="it-IT" sz="3200" i="1" dirty="0" err="1">
                <a:solidFill>
                  <a:schemeClr val="tx1"/>
                </a:solidFill>
              </a:rPr>
              <a:t>ac</a:t>
            </a:r>
            <a:r>
              <a:rPr lang="it-IT" sz="3200" i="1" dirty="0">
                <a:solidFill>
                  <a:schemeClr val="tx1"/>
                </a:solidFill>
              </a:rPr>
              <a:t> </a:t>
            </a:r>
            <a:r>
              <a:rPr lang="it-IT" sz="3200" i="1" dirty="0" err="1">
                <a:solidFill>
                  <a:schemeClr val="tx1"/>
                </a:solidFill>
              </a:rPr>
              <a:t>temeritate</a:t>
            </a:r>
            <a:r>
              <a:rPr lang="it-IT" sz="3200" dirty="0">
                <a:solidFill>
                  <a:schemeClr val="tx1"/>
                </a:solidFill>
              </a:rPr>
              <a:t>!»</a:t>
            </a:r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171B677F-63B2-38C1-58E6-1E580B6BF2B3}"/>
              </a:ext>
            </a:extLst>
          </p:cNvPr>
          <p:cNvSpPr txBox="1">
            <a:spLocks/>
          </p:cNvSpPr>
          <p:nvPr/>
        </p:nvSpPr>
        <p:spPr>
          <a:xfrm>
            <a:off x="8039100" y="778594"/>
            <a:ext cx="3026805" cy="5776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1400" dirty="0">
                <a:solidFill>
                  <a:schemeClr val="tx1"/>
                </a:solidFill>
              </a:rPr>
              <a:t>«</a:t>
            </a:r>
            <a:r>
              <a:rPr lang="it-IT" sz="1400" i="1" dirty="0">
                <a:solidFill>
                  <a:schemeClr val="tx1"/>
                </a:solidFill>
              </a:rPr>
              <a:t>With intelligence and </a:t>
            </a:r>
            <a:r>
              <a:rPr lang="it-IT" sz="1400" i="1" dirty="0" err="1">
                <a:solidFill>
                  <a:schemeClr val="tx1"/>
                </a:solidFill>
              </a:rPr>
              <a:t>courage</a:t>
            </a:r>
            <a:r>
              <a:rPr lang="it-IT" sz="1400" dirty="0">
                <a:solidFill>
                  <a:schemeClr val="tx1"/>
                </a:solidFill>
              </a:rPr>
              <a:t>!»</a:t>
            </a:r>
          </a:p>
        </p:txBody>
      </p:sp>
    </p:spTree>
    <p:extLst>
      <p:ext uri="{BB962C8B-B14F-4D97-AF65-F5344CB8AC3E}">
        <p14:creationId xmlns:p14="http://schemas.microsoft.com/office/powerpoint/2010/main" val="3544850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olo 1">
            <a:extLst>
              <a:ext uri="{FF2B5EF4-FFF2-40B4-BE49-F238E27FC236}">
                <a16:creationId xmlns:a16="http://schemas.microsoft.com/office/drawing/2014/main" id="{724650CE-6699-3EAE-849B-6913A921A85E}"/>
              </a:ext>
            </a:extLst>
          </p:cNvPr>
          <p:cNvSpPr txBox="1">
            <a:spLocks/>
          </p:cNvSpPr>
          <p:nvPr/>
        </p:nvSpPr>
        <p:spPr>
          <a:xfrm>
            <a:off x="1242580" y="295847"/>
            <a:ext cx="11241520" cy="5776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3200" dirty="0">
                <a:solidFill>
                  <a:schemeClr val="tx1"/>
                </a:solidFill>
              </a:rPr>
              <a:t>No </a:t>
            </a:r>
            <a:r>
              <a:rPr lang="it-IT" sz="3200" dirty="0" err="1">
                <a:solidFill>
                  <a:schemeClr val="tx1"/>
                </a:solidFill>
              </a:rPr>
              <a:t>conflict</a:t>
            </a:r>
            <a:r>
              <a:rPr lang="it-IT" sz="3200" dirty="0">
                <a:solidFill>
                  <a:schemeClr val="tx1"/>
                </a:solidFill>
              </a:rPr>
              <a:t> of </a:t>
            </a:r>
            <a:r>
              <a:rPr lang="it-IT" sz="3200" dirty="0" err="1">
                <a:solidFill>
                  <a:schemeClr val="tx1"/>
                </a:solidFill>
              </a:rPr>
              <a:t>interest</a:t>
            </a:r>
            <a:r>
              <a:rPr lang="it-IT" sz="3200" dirty="0">
                <a:solidFill>
                  <a:schemeClr val="tx1"/>
                </a:solidFill>
              </a:rPr>
              <a:t>… </a:t>
            </a:r>
            <a:r>
              <a:rPr lang="it-IT" sz="3200" dirty="0" err="1">
                <a:solidFill>
                  <a:schemeClr val="tx1"/>
                </a:solidFill>
              </a:rPr>
              <a:t>but</a:t>
            </a:r>
            <a:r>
              <a:rPr lang="it-IT" sz="3200" dirty="0">
                <a:solidFill>
                  <a:schemeClr val="tx1"/>
                </a:solidFill>
              </a:rPr>
              <a:t> a </a:t>
            </a:r>
            <a:r>
              <a:rPr lang="it-IT" sz="3200" dirty="0" err="1">
                <a:solidFill>
                  <a:schemeClr val="tx1"/>
                </a:solidFill>
              </a:rPr>
              <a:t>lot</a:t>
            </a:r>
            <a:r>
              <a:rPr lang="it-IT" sz="3200" dirty="0">
                <a:solidFill>
                  <a:schemeClr val="tx1"/>
                </a:solidFill>
              </a:rPr>
              <a:t> of </a:t>
            </a:r>
            <a:r>
              <a:rPr lang="it-IT" sz="3200" dirty="0" err="1">
                <a:solidFill>
                  <a:schemeClr val="tx1"/>
                </a:solidFill>
              </a:rPr>
              <a:t>interests</a:t>
            </a:r>
            <a:r>
              <a:rPr lang="it-IT" sz="3200" dirty="0">
                <a:solidFill>
                  <a:schemeClr val="tx1"/>
                </a:solidFill>
              </a:rPr>
              <a:t>!</a:t>
            </a:r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171B677F-63B2-38C1-58E6-1E580B6BF2B3}"/>
              </a:ext>
            </a:extLst>
          </p:cNvPr>
          <p:cNvSpPr txBox="1">
            <a:spLocks/>
          </p:cNvSpPr>
          <p:nvPr/>
        </p:nvSpPr>
        <p:spPr>
          <a:xfrm>
            <a:off x="1127937" y="6273338"/>
            <a:ext cx="3026805" cy="5776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1400" dirty="0">
                <a:solidFill>
                  <a:schemeClr val="tx1"/>
                </a:solidFill>
              </a:rPr>
              <a:t>Books, </a:t>
            </a:r>
            <a:r>
              <a:rPr lang="it-IT" sz="1400" dirty="0" err="1">
                <a:solidFill>
                  <a:schemeClr val="tx1"/>
                </a:solidFill>
              </a:rPr>
              <a:t>poetry</a:t>
            </a:r>
            <a:r>
              <a:rPr lang="it-IT" sz="1400" dirty="0">
                <a:solidFill>
                  <a:schemeClr val="tx1"/>
                </a:solidFill>
              </a:rPr>
              <a:t> and history</a:t>
            </a:r>
          </a:p>
        </p:txBody>
      </p:sp>
      <p:pic>
        <p:nvPicPr>
          <p:cNvPr id="3" name="Immagine 2" descr="Immagine che contiene disegno, schizzo, arte, dipinto&#10;&#10;Descrizione generata automaticamente">
            <a:extLst>
              <a:ext uri="{FF2B5EF4-FFF2-40B4-BE49-F238E27FC236}">
                <a16:creationId xmlns:a16="http://schemas.microsoft.com/office/drawing/2014/main" id="{CFE65B1C-4F40-E796-77B7-DBAB40CEEF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13921" t="6657" r="17180"/>
          <a:stretch/>
        </p:blipFill>
        <p:spPr>
          <a:xfrm>
            <a:off x="1858099" y="913883"/>
            <a:ext cx="3191928" cy="243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magine 6" descr="Immagine che contiene Scaffalatura, libro, testo, interno&#10;&#10;Descrizione generata automaticamente">
            <a:extLst>
              <a:ext uri="{FF2B5EF4-FFF2-40B4-BE49-F238E27FC236}">
                <a16:creationId xmlns:a16="http://schemas.microsoft.com/office/drawing/2014/main" id="{29CE9DD8-92A9-B6E4-9D40-E5FA9FA5CC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597" y="3847093"/>
            <a:ext cx="4142915" cy="2330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itolo 1">
            <a:extLst>
              <a:ext uri="{FF2B5EF4-FFF2-40B4-BE49-F238E27FC236}">
                <a16:creationId xmlns:a16="http://schemas.microsoft.com/office/drawing/2014/main" id="{D4A8D619-B3B9-C197-C9CE-32F255503A1C}"/>
              </a:ext>
            </a:extLst>
          </p:cNvPr>
          <p:cNvSpPr txBox="1">
            <a:spLocks/>
          </p:cNvSpPr>
          <p:nvPr/>
        </p:nvSpPr>
        <p:spPr>
          <a:xfrm>
            <a:off x="3666451" y="3394255"/>
            <a:ext cx="1171364" cy="35698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1400" dirty="0">
                <a:solidFill>
                  <a:schemeClr val="tx1"/>
                </a:solidFill>
              </a:rPr>
              <a:t>My family</a:t>
            </a:r>
          </a:p>
        </p:txBody>
      </p:sp>
      <p:pic>
        <p:nvPicPr>
          <p:cNvPr id="15" name="Immagine 14" descr="Immagine che contiene Strumento musicale, concerto, testo, tamburo&#10;&#10;Descrizione generata automaticamente">
            <a:extLst>
              <a:ext uri="{FF2B5EF4-FFF2-40B4-BE49-F238E27FC236}">
                <a16:creationId xmlns:a16="http://schemas.microsoft.com/office/drawing/2014/main" id="{6CEB0C70-3F2F-FBBE-41F8-498966AF284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14883" b="24186"/>
          <a:stretch/>
        </p:blipFill>
        <p:spPr>
          <a:xfrm>
            <a:off x="8319025" y="873476"/>
            <a:ext cx="2630395" cy="3561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itolo 1">
            <a:extLst>
              <a:ext uri="{FF2B5EF4-FFF2-40B4-BE49-F238E27FC236}">
                <a16:creationId xmlns:a16="http://schemas.microsoft.com/office/drawing/2014/main" id="{FA92AFDC-51F9-36B8-51B6-1FB9A76F8397}"/>
              </a:ext>
            </a:extLst>
          </p:cNvPr>
          <p:cNvSpPr txBox="1">
            <a:spLocks/>
          </p:cNvSpPr>
          <p:nvPr/>
        </p:nvSpPr>
        <p:spPr>
          <a:xfrm>
            <a:off x="9287617" y="4597578"/>
            <a:ext cx="3026805" cy="5776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1400" dirty="0">
                <a:solidFill>
                  <a:schemeClr val="tx1"/>
                </a:solidFill>
              </a:rPr>
              <a:t>My band</a:t>
            </a:r>
          </a:p>
        </p:txBody>
      </p:sp>
      <p:pic>
        <p:nvPicPr>
          <p:cNvPr id="17" name="Immagine 6" descr="Immagine che contiene testo, interni, libro, mensola&#10;&#10;Descrizione generata automaticamente">
            <a:extLst>
              <a:ext uri="{FF2B5EF4-FFF2-40B4-BE49-F238E27FC236}">
                <a16:creationId xmlns:a16="http://schemas.microsoft.com/office/drawing/2014/main" id="{C8050870-BA7D-3030-5A99-61639683494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4330"/>
          <a:stretch>
            <a:fillRect/>
          </a:stretch>
        </p:blipFill>
        <p:spPr>
          <a:xfrm>
            <a:off x="5248951" y="4183923"/>
            <a:ext cx="3026805" cy="2171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itolo 1">
            <a:extLst>
              <a:ext uri="{FF2B5EF4-FFF2-40B4-BE49-F238E27FC236}">
                <a16:creationId xmlns:a16="http://schemas.microsoft.com/office/drawing/2014/main" id="{C71DBB90-2799-1E50-9D66-CAE1A1753CC1}"/>
              </a:ext>
            </a:extLst>
          </p:cNvPr>
          <p:cNvSpPr txBox="1">
            <a:spLocks/>
          </p:cNvSpPr>
          <p:nvPr/>
        </p:nvSpPr>
        <p:spPr>
          <a:xfrm>
            <a:off x="5743341" y="6492661"/>
            <a:ext cx="3026805" cy="5776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1400" dirty="0">
                <a:solidFill>
                  <a:schemeClr val="tx1"/>
                </a:solidFill>
              </a:rPr>
              <a:t>Medicine… of </a:t>
            </a:r>
            <a:r>
              <a:rPr lang="it-IT" sz="1400" dirty="0" err="1">
                <a:solidFill>
                  <a:schemeClr val="tx1"/>
                </a:solidFill>
              </a:rPr>
              <a:t>course</a:t>
            </a:r>
            <a:r>
              <a:rPr lang="it-IT" sz="1400" dirty="0">
                <a:solidFill>
                  <a:schemeClr val="tx1"/>
                </a:solidFill>
              </a:rPr>
              <a:t>!</a:t>
            </a:r>
          </a:p>
        </p:txBody>
      </p:sp>
      <p:pic>
        <p:nvPicPr>
          <p:cNvPr id="4" name="Immagine 3" descr="Immagine che contiene monitor, Visualizzatore, testo, interno&#10;&#10;Descrizione generata automaticamente">
            <a:extLst>
              <a:ext uri="{FF2B5EF4-FFF2-40B4-BE49-F238E27FC236}">
                <a16:creationId xmlns:a16="http://schemas.microsoft.com/office/drawing/2014/main" id="{F58F2F6E-ABE7-D0FA-162E-0A964F3B280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4733" b="19225"/>
          <a:stretch/>
        </p:blipFill>
        <p:spPr>
          <a:xfrm>
            <a:off x="5248951" y="1343743"/>
            <a:ext cx="1339534" cy="1572724"/>
          </a:xfrm>
          <a:prstGeom prst="rect">
            <a:avLst/>
          </a:prstGeom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973DDB86-8E5D-DCC6-A5EB-9EC11D116196}"/>
              </a:ext>
            </a:extLst>
          </p:cNvPr>
          <p:cNvSpPr txBox="1">
            <a:spLocks/>
          </p:cNvSpPr>
          <p:nvPr/>
        </p:nvSpPr>
        <p:spPr>
          <a:xfrm>
            <a:off x="5417121" y="3084138"/>
            <a:ext cx="1171364" cy="5734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1400" dirty="0">
                <a:solidFill>
                  <a:schemeClr val="tx1"/>
                </a:solidFill>
              </a:rPr>
              <a:t>+ 1 coming </a:t>
            </a:r>
            <a:r>
              <a:rPr lang="it-IT" sz="1400" dirty="0" err="1">
                <a:solidFill>
                  <a:schemeClr val="tx1"/>
                </a:solidFill>
              </a:rPr>
              <a:t>soon</a:t>
            </a:r>
            <a:endParaRPr lang="it-IT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984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lemento grafico 12" descr="Testa con ingranaggi con riempimento a tinta unita">
            <a:extLst>
              <a:ext uri="{FF2B5EF4-FFF2-40B4-BE49-F238E27FC236}">
                <a16:creationId xmlns:a16="http://schemas.microsoft.com/office/drawing/2014/main" id="{F8F74D3E-CC59-D87D-EDE8-C76DFA10DF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72192" y="1083365"/>
            <a:ext cx="2872121" cy="2872121"/>
          </a:xfrm>
          <a:prstGeom prst="rect">
            <a:avLst/>
          </a:prstGeom>
        </p:spPr>
      </p:pic>
      <p:pic>
        <p:nvPicPr>
          <p:cNvPr id="15" name="Elemento grafico 14" descr="Medico (femminile) con riempimento a tinta unita">
            <a:extLst>
              <a:ext uri="{FF2B5EF4-FFF2-40B4-BE49-F238E27FC236}">
                <a16:creationId xmlns:a16="http://schemas.microsoft.com/office/drawing/2014/main" id="{0E7AA48D-CA7D-FD03-9C3C-5E194B6829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66669" y="1202347"/>
            <a:ext cx="2753139" cy="2753139"/>
          </a:xfrm>
          <a:prstGeom prst="rect">
            <a:avLst/>
          </a:prstGeom>
        </p:spPr>
      </p:pic>
      <p:pic>
        <p:nvPicPr>
          <p:cNvPr id="17" name="Elemento grafico 16" descr="Robot con riempimento a tinta unita">
            <a:extLst>
              <a:ext uri="{FF2B5EF4-FFF2-40B4-BE49-F238E27FC236}">
                <a16:creationId xmlns:a16="http://schemas.microsoft.com/office/drawing/2014/main" id="{E6F9D3A1-9CA0-3979-A6CC-193B76B285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38799" y="4866283"/>
            <a:ext cx="914400" cy="9144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CAEFBA19-2DB2-1B9B-1ADD-51BF191E98C8}"/>
              </a:ext>
            </a:extLst>
          </p:cNvPr>
          <p:cNvSpPr txBox="1"/>
          <p:nvPr/>
        </p:nvSpPr>
        <p:spPr>
          <a:xfrm>
            <a:off x="2254868" y="4035286"/>
            <a:ext cx="13067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200" dirty="0" err="1">
                <a:latin typeface="Montserrat" pitchFamily="2" charset="77"/>
              </a:rPr>
              <a:t>Bigbrains</a:t>
            </a:r>
            <a:br>
              <a:rPr lang="it-IT" sz="1200" dirty="0">
                <a:latin typeface="Montserrat" pitchFamily="2" charset="77"/>
              </a:rPr>
            </a:br>
            <a:r>
              <a:rPr lang="it-IT" sz="1200" dirty="0" err="1">
                <a:latin typeface="Montserrat" pitchFamily="2" charset="77"/>
              </a:rPr>
              <a:t>Rocketscience</a:t>
            </a:r>
            <a:br>
              <a:rPr lang="it-IT" sz="1200" dirty="0">
                <a:latin typeface="Montserrat" pitchFamily="2" charset="77"/>
              </a:rPr>
            </a:br>
            <a:r>
              <a:rPr lang="it-IT" sz="1200" dirty="0">
                <a:latin typeface="Montserrat" pitchFamily="2" charset="77"/>
              </a:rPr>
              <a:t>Nerd </a:t>
            </a:r>
            <a:r>
              <a:rPr lang="it-IT" sz="1200" dirty="0" err="1">
                <a:latin typeface="Montserrat" pitchFamily="2" charset="77"/>
              </a:rPr>
              <a:t>stuff</a:t>
            </a:r>
            <a:endParaRPr lang="it-IT" sz="1200" dirty="0">
              <a:latin typeface="Montserrat" pitchFamily="2" charset="77"/>
            </a:endParaRPr>
          </a:p>
          <a:p>
            <a:pPr algn="l"/>
            <a:endParaRPr lang="it-IT" sz="1200" dirty="0">
              <a:latin typeface="Montserrat" pitchFamily="2" charset="77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292CFFE-3BFA-F946-00FB-0BBDEEA56743}"/>
              </a:ext>
            </a:extLst>
          </p:cNvPr>
          <p:cNvSpPr txBox="1"/>
          <p:nvPr/>
        </p:nvSpPr>
        <p:spPr>
          <a:xfrm>
            <a:off x="8557606" y="4035286"/>
            <a:ext cx="1571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200" dirty="0" err="1">
                <a:latin typeface="Montserrat" pitchFamily="2" charset="77"/>
              </a:rPr>
              <a:t>Humble</a:t>
            </a:r>
            <a:r>
              <a:rPr lang="it-IT" sz="1200" dirty="0">
                <a:latin typeface="Montserrat" pitchFamily="2" charset="77"/>
              </a:rPr>
              <a:t> </a:t>
            </a:r>
            <a:r>
              <a:rPr lang="it-IT" sz="1200" dirty="0" err="1">
                <a:latin typeface="Montserrat" pitchFamily="2" charset="77"/>
              </a:rPr>
              <a:t>clinicians</a:t>
            </a:r>
            <a:endParaRPr lang="it-IT" sz="1200" dirty="0">
              <a:latin typeface="Montserrat" pitchFamily="2" charset="77"/>
            </a:endParaRPr>
          </a:p>
          <a:p>
            <a:pPr algn="l"/>
            <a:endParaRPr lang="it-IT" sz="1200" dirty="0">
              <a:latin typeface="Montserrat" pitchFamily="2" charset="77"/>
            </a:endParaRPr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B1AF61DA-3CCD-95B0-45F8-1AFB5E773A4B}"/>
              </a:ext>
            </a:extLst>
          </p:cNvPr>
          <p:cNvCxnSpPr/>
          <p:nvPr/>
        </p:nvCxnSpPr>
        <p:spPr>
          <a:xfrm>
            <a:off x="4341743" y="3160643"/>
            <a:ext cx="35085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FB52EB06-9A72-2ECF-AA48-3B4E1413634A}"/>
              </a:ext>
            </a:extLst>
          </p:cNvPr>
          <p:cNvCxnSpPr>
            <a:cxnSpLocks/>
          </p:cNvCxnSpPr>
          <p:nvPr/>
        </p:nvCxnSpPr>
        <p:spPr>
          <a:xfrm>
            <a:off x="6095999" y="3160643"/>
            <a:ext cx="0" cy="14279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34E7EF2-79F7-15DC-04D1-5E21A2D113E0}"/>
              </a:ext>
            </a:extLst>
          </p:cNvPr>
          <p:cNvSpPr txBox="1"/>
          <p:nvPr/>
        </p:nvSpPr>
        <p:spPr>
          <a:xfrm>
            <a:off x="5653594" y="5832539"/>
            <a:ext cx="899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200" dirty="0">
                <a:latin typeface="Montserrat" pitchFamily="2" charset="77"/>
              </a:rPr>
              <a:t>Cool LLM</a:t>
            </a:r>
          </a:p>
          <a:p>
            <a:pPr algn="l"/>
            <a:endParaRPr lang="it-IT" sz="12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10968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testo, elettronica, schermata, Pagina Web&#10;&#10;Descrizione generata automaticamente">
            <a:extLst>
              <a:ext uri="{FF2B5EF4-FFF2-40B4-BE49-F238E27FC236}">
                <a16:creationId xmlns:a16="http://schemas.microsoft.com/office/drawing/2014/main" id="{6D72FA01-3E1A-66F4-C66C-3E8EE3187DB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 rot="21151937">
            <a:off x="949062" y="685800"/>
            <a:ext cx="10028569" cy="5635487"/>
          </a:xfrm>
          <a:prstGeom prst="rect">
            <a:avLst/>
          </a:prstGeom>
        </p:spPr>
      </p:pic>
      <p:pic>
        <p:nvPicPr>
          <p:cNvPr id="3" name="Elemento grafico 2" descr="Tiro a segno con riempimento a tinta unita">
            <a:extLst>
              <a:ext uri="{FF2B5EF4-FFF2-40B4-BE49-F238E27FC236}">
                <a16:creationId xmlns:a16="http://schemas.microsoft.com/office/drawing/2014/main" id="{D716A047-2CB3-50C4-8FA9-9F01A726B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11502" y="770859"/>
            <a:ext cx="3568995" cy="3568995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9FAD70C-04D1-389E-62D8-3DC41F66C9E0}"/>
              </a:ext>
            </a:extLst>
          </p:cNvPr>
          <p:cNvSpPr txBox="1"/>
          <p:nvPr/>
        </p:nvSpPr>
        <p:spPr>
          <a:xfrm>
            <a:off x="4219352" y="4880344"/>
            <a:ext cx="37532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4800" dirty="0">
                <a:latin typeface="Montserrat" pitchFamily="2" charset="77"/>
              </a:rPr>
              <a:t>ACCURACY</a:t>
            </a:r>
          </a:p>
        </p:txBody>
      </p:sp>
    </p:spTree>
    <p:extLst>
      <p:ext uri="{BB962C8B-B14F-4D97-AF65-F5344CB8AC3E}">
        <p14:creationId xmlns:p14="http://schemas.microsoft.com/office/powerpoint/2010/main" val="2518874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nuvola, cielo, bolla, persona&#10;&#10;Descrizione generata automaticamente">
            <a:extLst>
              <a:ext uri="{FF2B5EF4-FFF2-40B4-BE49-F238E27FC236}">
                <a16:creationId xmlns:a16="http://schemas.microsoft.com/office/drawing/2014/main" id="{F6156E87-2A8A-EB44-3452-4FC104A06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8934" y="883893"/>
            <a:ext cx="5074134" cy="3482616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61E93431-4FBC-9ACD-0FFD-729C771B10A8}"/>
              </a:ext>
            </a:extLst>
          </p:cNvPr>
          <p:cNvSpPr txBox="1"/>
          <p:nvPr/>
        </p:nvSpPr>
        <p:spPr>
          <a:xfrm>
            <a:off x="3558934" y="4501543"/>
            <a:ext cx="50741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Montserrat" pitchFamily="2" charset="77"/>
              </a:rPr>
              <a:t>is not at all like teaching a toddler</a:t>
            </a:r>
            <a:br>
              <a:rPr lang="it-IT" dirty="0">
                <a:latin typeface="Montserrat" pitchFamily="2" charset="77"/>
              </a:rPr>
            </a:br>
            <a:br>
              <a:rPr lang="it-IT" dirty="0">
                <a:latin typeface="Montserrat" pitchFamily="2" charset="77"/>
              </a:rPr>
            </a:br>
            <a:r>
              <a:rPr lang="it-IT" dirty="0">
                <a:latin typeface="Montserrat" pitchFamily="2" charset="77"/>
              </a:rPr>
              <a:t>IT IS MORE LIKE… TRAINING AN NLP!</a:t>
            </a:r>
          </a:p>
        </p:txBody>
      </p:sp>
    </p:spTree>
    <p:extLst>
      <p:ext uri="{BB962C8B-B14F-4D97-AF65-F5344CB8AC3E}">
        <p14:creationId xmlns:p14="http://schemas.microsoft.com/office/powerpoint/2010/main" val="65478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vestiti, testo, persona, calzature&#10;&#10;Descrizione generata automaticamente">
            <a:extLst>
              <a:ext uri="{FF2B5EF4-FFF2-40B4-BE49-F238E27FC236}">
                <a16:creationId xmlns:a16="http://schemas.microsoft.com/office/drawing/2014/main" id="{CDCB4C8B-29B2-8A89-A327-FF90D698AF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719" y="511229"/>
            <a:ext cx="3935689" cy="4914716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35D1A73E-D126-D9C3-5506-DDFA3E5E3C00}"/>
              </a:ext>
            </a:extLst>
          </p:cNvPr>
          <p:cNvSpPr txBox="1"/>
          <p:nvPr/>
        </p:nvSpPr>
        <p:spPr>
          <a:xfrm>
            <a:off x="1222719" y="5635486"/>
            <a:ext cx="39356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000" dirty="0">
                <a:latin typeface="Montserrat" pitchFamily="2" charset="77"/>
              </a:rPr>
              <a:t>Margaret Hamilton with </a:t>
            </a:r>
            <a:r>
              <a:rPr lang="it-IT" sz="2000" dirty="0" err="1">
                <a:latin typeface="Montserrat" pitchFamily="2" charset="77"/>
              </a:rPr>
              <a:t>her</a:t>
            </a:r>
            <a:r>
              <a:rPr lang="it-IT" sz="2000" dirty="0">
                <a:latin typeface="Montserrat" pitchFamily="2" charset="77"/>
              </a:rPr>
              <a:t> </a:t>
            </a:r>
            <a:r>
              <a:rPr lang="it-IT" sz="2000" dirty="0" err="1">
                <a:latin typeface="Montserrat" pitchFamily="2" charset="77"/>
              </a:rPr>
              <a:t>handwritten</a:t>
            </a:r>
            <a:r>
              <a:rPr lang="it-IT" sz="2000" dirty="0">
                <a:latin typeface="Montserrat" pitchFamily="2" charset="77"/>
              </a:rPr>
              <a:t>  code for the Apollo 11 mission</a:t>
            </a:r>
          </a:p>
        </p:txBody>
      </p:sp>
      <p:pic>
        <p:nvPicPr>
          <p:cNvPr id="10" name="Immagine 9" descr="Immagine che contiene libreria, libro, Scaffalatura, scaffale&#10;&#10;Descrizione generata automaticamente">
            <a:extLst>
              <a:ext uri="{FF2B5EF4-FFF2-40B4-BE49-F238E27FC236}">
                <a16:creationId xmlns:a16="http://schemas.microsoft.com/office/drawing/2014/main" id="{295EF3AB-3528-6603-0566-AA98A1A0FB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7428" y="511229"/>
            <a:ext cx="4532244" cy="2266122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3D0DF4B9-54C8-F20D-B9F3-944440AF7E29}"/>
              </a:ext>
            </a:extLst>
          </p:cNvPr>
          <p:cNvSpPr txBox="1"/>
          <p:nvPr/>
        </p:nvSpPr>
        <p:spPr>
          <a:xfrm>
            <a:off x="6307427" y="3428999"/>
            <a:ext cx="45322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000" dirty="0">
                <a:latin typeface="Montserrat" pitchFamily="2" charset="77"/>
              </a:rPr>
              <a:t>A </a:t>
            </a:r>
            <a:r>
              <a:rPr lang="it-IT" sz="2000" dirty="0" err="1">
                <a:latin typeface="Montserrat" pitchFamily="2" charset="77"/>
              </a:rPr>
              <a:t>touching</a:t>
            </a:r>
            <a:r>
              <a:rPr lang="it-IT" sz="2000" dirty="0">
                <a:latin typeface="Montserrat" pitchFamily="2" charset="77"/>
              </a:rPr>
              <a:t> scene from the movie «Interstellar» by C Nolan</a:t>
            </a:r>
          </a:p>
        </p:txBody>
      </p:sp>
    </p:spTree>
    <p:extLst>
      <p:ext uri="{BB962C8B-B14F-4D97-AF65-F5344CB8AC3E}">
        <p14:creationId xmlns:p14="http://schemas.microsoft.com/office/powerpoint/2010/main" val="663384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mento grafico 7" descr="Costellazione contorno">
            <a:extLst>
              <a:ext uri="{FF2B5EF4-FFF2-40B4-BE49-F238E27FC236}">
                <a16:creationId xmlns:a16="http://schemas.microsoft.com/office/drawing/2014/main" id="{A7ECF855-6A6B-F845-0248-9FC2862BA5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20635" y="414130"/>
            <a:ext cx="2749826" cy="2749826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21AAF9BD-C76D-F00D-670C-86F45715C5F2}"/>
              </a:ext>
            </a:extLst>
          </p:cNvPr>
          <p:cNvSpPr txBox="1"/>
          <p:nvPr/>
        </p:nvSpPr>
        <p:spPr>
          <a:xfrm>
            <a:off x="2405269" y="4441593"/>
            <a:ext cx="8428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000" dirty="0">
                <a:latin typeface="Montserrat" pitchFamily="2" charset="77"/>
              </a:rPr>
              <a:t>PER ASPERA AD ASTRA (WITH ACCURATE COORDINATES…)</a:t>
            </a:r>
          </a:p>
        </p:txBody>
      </p:sp>
    </p:spTree>
    <p:extLst>
      <p:ext uri="{BB962C8B-B14F-4D97-AF65-F5344CB8AC3E}">
        <p14:creationId xmlns:p14="http://schemas.microsoft.com/office/powerpoint/2010/main" val="3877014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egnaposto contenuto 6" descr="Rubrica con riempimento a tinta unita">
            <a:extLst>
              <a:ext uri="{FF2B5EF4-FFF2-40B4-BE49-F238E27FC236}">
                <a16:creationId xmlns:a16="http://schemas.microsoft.com/office/drawing/2014/main" id="{D429848F-5C66-289A-CF74-CE197FDD7CF0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06082" y="2029368"/>
            <a:ext cx="1822917" cy="1822917"/>
          </a:xfrm>
        </p:spPr>
      </p:pic>
      <p:pic>
        <p:nvPicPr>
          <p:cNvPr id="9" name="Elemento grafico 8" descr="Ospedale con riempimento a tinta unita">
            <a:extLst>
              <a:ext uri="{FF2B5EF4-FFF2-40B4-BE49-F238E27FC236}">
                <a16:creationId xmlns:a16="http://schemas.microsoft.com/office/drawing/2014/main" id="{0BE0DDA9-4E8B-9059-68F9-5C2E2B8680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81865" y="5016308"/>
            <a:ext cx="914400" cy="914400"/>
          </a:xfrm>
          <a:prstGeom prst="rect">
            <a:avLst/>
          </a:prstGeom>
        </p:spPr>
      </p:pic>
      <p:pic>
        <p:nvPicPr>
          <p:cNvPr id="11" name="Elemento grafico 10" descr="Stetoscopio con riempimento a tinta unita">
            <a:extLst>
              <a:ext uri="{FF2B5EF4-FFF2-40B4-BE49-F238E27FC236}">
                <a16:creationId xmlns:a16="http://schemas.microsoft.com/office/drawing/2014/main" id="{DC7255E3-A84B-E7A8-1BA1-DD5EFD40D6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24665" y="2805093"/>
            <a:ext cx="914400" cy="914400"/>
          </a:xfrm>
          <a:prstGeom prst="rect">
            <a:avLst/>
          </a:prstGeom>
        </p:spPr>
      </p:pic>
      <p:pic>
        <p:nvPicPr>
          <p:cNvPr id="15" name="Elemento grafico 14" descr="Ago con riempimento a tinta unita">
            <a:extLst>
              <a:ext uri="{FF2B5EF4-FFF2-40B4-BE49-F238E27FC236}">
                <a16:creationId xmlns:a16="http://schemas.microsoft.com/office/drawing/2014/main" id="{CD9A0374-24B8-6A04-AA9F-AB1A6D30F7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12835" y="5059018"/>
            <a:ext cx="914400" cy="914400"/>
          </a:xfrm>
          <a:prstGeom prst="rect">
            <a:avLst/>
          </a:prstGeom>
        </p:spPr>
      </p:pic>
      <p:pic>
        <p:nvPicPr>
          <p:cNvPr id="17" name="Elemento grafico 16" descr="Ambulanza con riempimento a tinta unita">
            <a:extLst>
              <a:ext uri="{FF2B5EF4-FFF2-40B4-BE49-F238E27FC236}">
                <a16:creationId xmlns:a16="http://schemas.microsoft.com/office/drawing/2014/main" id="{622B7DD0-5ABC-703A-CEF4-96B63819867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355294" y="828167"/>
            <a:ext cx="914400" cy="9144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ED05487A-2E62-B9A7-BCE1-C5BC85C89416}"/>
              </a:ext>
            </a:extLst>
          </p:cNvPr>
          <p:cNvSpPr txBox="1"/>
          <p:nvPr/>
        </p:nvSpPr>
        <p:spPr>
          <a:xfrm>
            <a:off x="1922665" y="3935896"/>
            <a:ext cx="118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200" dirty="0">
                <a:latin typeface="Montserrat" pitchFamily="2" charset="77"/>
              </a:rPr>
              <a:t>Clinical chart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E71C7F5-494E-0057-4C15-45B6921F0AE3}"/>
              </a:ext>
            </a:extLst>
          </p:cNvPr>
          <p:cNvSpPr txBox="1"/>
          <p:nvPr/>
        </p:nvSpPr>
        <p:spPr>
          <a:xfrm>
            <a:off x="7217619" y="1715414"/>
            <a:ext cx="15792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200" dirty="0" err="1">
                <a:latin typeface="Montserrat" pitchFamily="2" charset="77"/>
              </a:rPr>
              <a:t>Arrival</a:t>
            </a:r>
            <a:r>
              <a:rPr lang="it-IT" sz="1200" dirty="0">
                <a:latin typeface="Montserrat" pitchFamily="2" charset="77"/>
              </a:rPr>
              <a:t> and history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679B880-426F-520A-D23C-B0653E780DED}"/>
              </a:ext>
            </a:extLst>
          </p:cNvPr>
          <p:cNvSpPr txBox="1"/>
          <p:nvPr/>
        </p:nvSpPr>
        <p:spPr>
          <a:xfrm>
            <a:off x="6934690" y="3921589"/>
            <a:ext cx="1755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200" dirty="0">
                <a:latin typeface="Montserrat" pitchFamily="2" charset="77"/>
              </a:rPr>
              <a:t>Clinical </a:t>
            </a:r>
            <a:r>
              <a:rPr lang="it-IT" sz="1200" dirty="0" err="1">
                <a:latin typeface="Montserrat" pitchFamily="2" charset="77"/>
              </a:rPr>
              <a:t>examination</a:t>
            </a:r>
            <a:endParaRPr lang="it-IT" sz="1200" dirty="0">
              <a:latin typeface="Montserrat" pitchFamily="2" charset="77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8280F2E-BEF4-3CD9-4443-21D2A4493A6F}"/>
              </a:ext>
            </a:extLst>
          </p:cNvPr>
          <p:cNvSpPr txBox="1"/>
          <p:nvPr/>
        </p:nvSpPr>
        <p:spPr>
          <a:xfrm>
            <a:off x="6096000" y="6175514"/>
            <a:ext cx="3879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200" dirty="0">
                <a:latin typeface="Montserrat" pitchFamily="2" charset="77"/>
              </a:rPr>
              <a:t>Clinical notes + </a:t>
            </a:r>
            <a:r>
              <a:rPr lang="it-IT" sz="1200" dirty="0" err="1">
                <a:latin typeface="Montserrat" pitchFamily="2" charset="77"/>
              </a:rPr>
              <a:t>tx</a:t>
            </a:r>
            <a:r>
              <a:rPr lang="it-IT" sz="1200" dirty="0">
                <a:latin typeface="Montserrat" pitchFamily="2" charset="77"/>
              </a:rPr>
              <a:t> </a:t>
            </a:r>
            <a:r>
              <a:rPr lang="it-IT" sz="1200" dirty="0" err="1">
                <a:latin typeface="Montserrat" pitchFamily="2" charset="77"/>
              </a:rPr>
              <a:t>administered</a:t>
            </a:r>
            <a:r>
              <a:rPr lang="it-IT" sz="1200" dirty="0">
                <a:latin typeface="Montserrat" pitchFamily="2" charset="77"/>
              </a:rPr>
              <a:t> + </a:t>
            </a:r>
            <a:r>
              <a:rPr lang="it-IT" sz="1200" dirty="0" err="1">
                <a:latin typeface="Montserrat" pitchFamily="2" charset="77"/>
              </a:rPr>
              <a:t>final</a:t>
            </a:r>
            <a:r>
              <a:rPr lang="it-IT" sz="1200" dirty="0">
                <a:latin typeface="Montserrat" pitchFamily="2" charset="77"/>
              </a:rPr>
              <a:t> </a:t>
            </a:r>
            <a:r>
              <a:rPr lang="it-IT" sz="1200" dirty="0" err="1">
                <a:latin typeface="Montserrat" pitchFamily="2" charset="77"/>
              </a:rPr>
              <a:t>diagnosis</a:t>
            </a:r>
            <a:endParaRPr lang="it-IT" sz="12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423630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200" dirty="0">
            <a:latin typeface="Montserrat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656AC1E9FAD34EBE6A1845D6BAE65E" ma:contentTypeVersion="7" ma:contentTypeDescription="Creare un nuovo documento." ma:contentTypeScope="" ma:versionID="fe460d82534ed738261dfce035fcec41">
  <xsd:schema xmlns:xsd="http://www.w3.org/2001/XMLSchema" xmlns:xs="http://www.w3.org/2001/XMLSchema" xmlns:p="http://schemas.microsoft.com/office/2006/metadata/properties" xmlns:ns2="97c02fe5-7f2a-4e64-9862-d0bf6a94a84a" targetNamespace="http://schemas.microsoft.com/office/2006/metadata/properties" ma:root="true" ma:fieldsID="52d5e4ef865ab21896a49fb73cd1f3cf" ns2:_="">
    <xsd:import namespace="97c02fe5-7f2a-4e64-9862-d0bf6a94a8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02fe5-7f2a-4e64-9862-d0bf6a94a8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B848D0B-6C67-4CC3-B231-1B92D6777D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8108545-7A97-4B69-97A3-D6F5781FDC07}">
  <ds:schemaRefs>
    <ds:schemaRef ds:uri="97c02fe5-7f2a-4e64-9862-d0bf6a94a84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21422</TotalTime>
  <Words>211</Words>
  <Application>Microsoft Office PowerPoint</Application>
  <PresentationFormat>Widescreen</PresentationFormat>
  <Paragraphs>59</Paragraphs>
  <Slides>16</Slides>
  <Notes>4</Notes>
  <HiddenSlides>0</HiddenSlides>
  <MMClips>1</MMClips>
  <ScaleCrop>false</ScaleCrop>
  <HeadingPairs>
    <vt:vector size="4" baseType="variant">
      <vt:variant>
        <vt:lpstr>Tema</vt:lpstr>
      </vt:variant>
      <vt:variant>
        <vt:i4>6</vt:i4>
      </vt:variant>
      <vt:variant>
        <vt:lpstr>Titoli diapositive</vt:lpstr>
      </vt:variant>
      <vt:variant>
        <vt:i4>16</vt:i4>
      </vt:variant>
    </vt:vector>
  </HeadingPairs>
  <TitlesOfParts>
    <vt:vector size="22" baseType="lpstr">
      <vt:lpstr>Tema di Office</vt:lpstr>
      <vt:lpstr>1_Personalizza struttura</vt:lpstr>
      <vt:lpstr>2_Personalizza struttura</vt:lpstr>
      <vt:lpstr>3_Personalizza struttura</vt:lpstr>
      <vt:lpstr>4_Personalizza struttura</vt:lpstr>
      <vt:lpstr>Personalizza struttura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Federico Urru</dc:creator>
  <cp:lastModifiedBy>Vicky Rubini</cp:lastModifiedBy>
  <cp:revision>39</cp:revision>
  <cp:lastPrinted>2022-03-09T10:07:04Z</cp:lastPrinted>
  <dcterms:created xsi:type="dcterms:W3CDTF">2022-03-04T14:13:37Z</dcterms:created>
  <dcterms:modified xsi:type="dcterms:W3CDTF">2024-09-16T11:18:05Z</dcterms:modified>
</cp:coreProperties>
</file>